
<file path=[Content_Types].xml><?xml version="1.0" encoding="utf-8"?>
<Types xmlns="http://schemas.openxmlformats.org/package/2006/content-types">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7.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9.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0.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omments/comment2.xml" ContentType="application/vnd.openxmlformats-officedocument.presentationml.comment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2.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3.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heme/themeOverride4.xml" ContentType="application/vnd.openxmlformats-officedocument.themeOverr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4462" r:id="rId2"/>
    <p:sldMasterId id="2147487768" r:id="rId3"/>
    <p:sldMasterId id="2147487848" r:id="rId4"/>
    <p:sldMasterId id="2147487965" r:id="rId5"/>
    <p:sldMasterId id="2147488363" r:id="rId6"/>
    <p:sldMasterId id="2147488690" r:id="rId7"/>
    <p:sldMasterId id="2147488780" r:id="rId8"/>
    <p:sldMasterId id="2147489116" r:id="rId9"/>
    <p:sldMasterId id="2147489128" r:id="rId10"/>
    <p:sldMasterId id="2147489140" r:id="rId11"/>
    <p:sldMasterId id="2147489152" r:id="rId12"/>
    <p:sldMasterId id="2147489155" r:id="rId13"/>
    <p:sldMasterId id="2147489193" r:id="rId14"/>
    <p:sldMasterId id="2147489217" r:id="rId15"/>
    <p:sldMasterId id="2147489230" r:id="rId16"/>
    <p:sldMasterId id="2147489242" r:id="rId17"/>
    <p:sldMasterId id="2147489255" r:id="rId18"/>
    <p:sldMasterId id="2147489269" r:id="rId19"/>
    <p:sldMasterId id="2147489281" r:id="rId20"/>
    <p:sldMasterId id="2147489293" r:id="rId21"/>
    <p:sldMasterId id="2147489305" r:id="rId22"/>
    <p:sldMasterId id="2147489317" r:id="rId23"/>
    <p:sldMasterId id="2147489329" r:id="rId24"/>
    <p:sldMasterId id="2147489341" r:id="rId25"/>
    <p:sldMasterId id="2147489353" r:id="rId26"/>
    <p:sldMasterId id="2147489367" r:id="rId27"/>
    <p:sldMasterId id="2147489379" r:id="rId28"/>
    <p:sldMasterId id="2147489393" r:id="rId29"/>
    <p:sldMasterId id="2147489405" r:id="rId30"/>
    <p:sldMasterId id="2147489419" r:id="rId31"/>
    <p:sldMasterId id="2147489433" r:id="rId32"/>
  </p:sldMasterIdLst>
  <p:notesMasterIdLst>
    <p:notesMasterId r:id="rId208"/>
  </p:notesMasterIdLst>
  <p:sldIdLst>
    <p:sldId id="4696" r:id="rId33"/>
    <p:sldId id="4698" r:id="rId34"/>
    <p:sldId id="4699" r:id="rId35"/>
    <p:sldId id="4700" r:id="rId36"/>
    <p:sldId id="399" r:id="rId37"/>
    <p:sldId id="400" r:id="rId38"/>
    <p:sldId id="401" r:id="rId39"/>
    <p:sldId id="402" r:id="rId40"/>
    <p:sldId id="403" r:id="rId41"/>
    <p:sldId id="404" r:id="rId42"/>
    <p:sldId id="405" r:id="rId43"/>
    <p:sldId id="3671" r:id="rId44"/>
    <p:sldId id="3669" r:id="rId45"/>
    <p:sldId id="4516" r:id="rId46"/>
    <p:sldId id="3657" r:id="rId47"/>
    <p:sldId id="3658" r:id="rId48"/>
    <p:sldId id="430" r:id="rId49"/>
    <p:sldId id="3729" r:id="rId50"/>
    <p:sldId id="3667" r:id="rId51"/>
    <p:sldId id="3650" r:id="rId52"/>
    <p:sldId id="575" r:id="rId53"/>
    <p:sldId id="282" r:id="rId54"/>
    <p:sldId id="4701" r:id="rId55"/>
    <p:sldId id="262" r:id="rId56"/>
    <p:sldId id="4298" r:id="rId57"/>
    <p:sldId id="263" r:id="rId58"/>
    <p:sldId id="4300" r:id="rId59"/>
    <p:sldId id="4299" r:id="rId60"/>
    <p:sldId id="4301" r:id="rId61"/>
    <p:sldId id="4302" r:id="rId62"/>
    <p:sldId id="4304" r:id="rId63"/>
    <p:sldId id="4316" r:id="rId64"/>
    <p:sldId id="4303" r:id="rId65"/>
    <p:sldId id="576" r:id="rId66"/>
    <p:sldId id="4702" r:id="rId67"/>
    <p:sldId id="289" r:id="rId68"/>
    <p:sldId id="671" r:id="rId69"/>
    <p:sldId id="621" r:id="rId70"/>
    <p:sldId id="292" r:id="rId71"/>
    <p:sldId id="388" r:id="rId72"/>
    <p:sldId id="384" r:id="rId73"/>
    <p:sldId id="293" r:id="rId74"/>
    <p:sldId id="296" r:id="rId75"/>
    <p:sldId id="385" r:id="rId76"/>
    <p:sldId id="307" r:id="rId77"/>
    <p:sldId id="669" r:id="rId78"/>
    <p:sldId id="397" r:id="rId79"/>
    <p:sldId id="3730" r:id="rId80"/>
    <p:sldId id="661" r:id="rId81"/>
    <p:sldId id="4269" r:id="rId82"/>
    <p:sldId id="4306" r:id="rId83"/>
    <p:sldId id="648" r:id="rId84"/>
    <p:sldId id="3731" r:id="rId85"/>
    <p:sldId id="3732" r:id="rId86"/>
    <p:sldId id="3733" r:id="rId87"/>
    <p:sldId id="3734" r:id="rId88"/>
    <p:sldId id="670" r:id="rId89"/>
    <p:sldId id="626" r:id="rId90"/>
    <p:sldId id="342" r:id="rId91"/>
    <p:sldId id="622" r:id="rId92"/>
    <p:sldId id="623" r:id="rId93"/>
    <p:sldId id="4697" r:id="rId94"/>
    <p:sldId id="3735" r:id="rId95"/>
    <p:sldId id="653" r:id="rId96"/>
    <p:sldId id="654" r:id="rId97"/>
    <p:sldId id="439" r:id="rId98"/>
    <p:sldId id="3736" r:id="rId99"/>
    <p:sldId id="644" r:id="rId100"/>
    <p:sldId id="624" r:id="rId101"/>
    <p:sldId id="665" r:id="rId102"/>
    <p:sldId id="371" r:id="rId103"/>
    <p:sldId id="387" r:id="rId104"/>
    <p:sldId id="666" r:id="rId105"/>
    <p:sldId id="667" r:id="rId106"/>
    <p:sldId id="625" r:id="rId107"/>
    <p:sldId id="620" r:id="rId108"/>
    <p:sldId id="3737" r:id="rId109"/>
    <p:sldId id="4307" r:id="rId110"/>
    <p:sldId id="4305" r:id="rId111"/>
    <p:sldId id="577" r:id="rId112"/>
    <p:sldId id="4693" r:id="rId113"/>
    <p:sldId id="4665" r:id="rId114"/>
    <p:sldId id="4666" r:id="rId115"/>
    <p:sldId id="4667" r:id="rId116"/>
    <p:sldId id="5325" r:id="rId117"/>
    <p:sldId id="5287" r:id="rId118"/>
    <p:sldId id="4668" r:id="rId119"/>
    <p:sldId id="4670" r:id="rId120"/>
    <p:sldId id="4671" r:id="rId121"/>
    <p:sldId id="5326" r:id="rId122"/>
    <p:sldId id="5327" r:id="rId123"/>
    <p:sldId id="5562" r:id="rId124"/>
    <p:sldId id="4674" r:id="rId125"/>
    <p:sldId id="5564" r:id="rId126"/>
    <p:sldId id="4675" r:id="rId127"/>
    <p:sldId id="4676" r:id="rId128"/>
    <p:sldId id="4677" r:id="rId129"/>
    <p:sldId id="5565" r:id="rId130"/>
    <p:sldId id="4678" r:id="rId131"/>
    <p:sldId id="5559" r:id="rId132"/>
    <p:sldId id="4680" r:id="rId133"/>
    <p:sldId id="4681" r:id="rId134"/>
    <p:sldId id="513" r:id="rId135"/>
    <p:sldId id="514" r:id="rId136"/>
    <p:sldId id="515" r:id="rId137"/>
    <p:sldId id="4692" r:id="rId138"/>
    <p:sldId id="4682" r:id="rId139"/>
    <p:sldId id="4683" r:id="rId140"/>
    <p:sldId id="4684" r:id="rId141"/>
    <p:sldId id="4685" r:id="rId142"/>
    <p:sldId id="5563" r:id="rId143"/>
    <p:sldId id="4687" r:id="rId144"/>
    <p:sldId id="5560" r:id="rId145"/>
    <p:sldId id="5561" r:id="rId146"/>
    <p:sldId id="4689" r:id="rId147"/>
    <p:sldId id="4312" r:id="rId148"/>
    <p:sldId id="435" r:id="rId149"/>
    <p:sldId id="3691" r:id="rId150"/>
    <p:sldId id="3692" r:id="rId151"/>
    <p:sldId id="3687" r:id="rId152"/>
    <p:sldId id="3894" r:id="rId153"/>
    <p:sldId id="3688" r:id="rId154"/>
    <p:sldId id="433" r:id="rId155"/>
    <p:sldId id="3694" r:id="rId156"/>
    <p:sldId id="4451" r:id="rId157"/>
    <p:sldId id="363" r:id="rId158"/>
    <p:sldId id="364" r:id="rId159"/>
    <p:sldId id="3957" r:id="rId160"/>
    <p:sldId id="266" r:id="rId161"/>
    <p:sldId id="276" r:id="rId162"/>
    <p:sldId id="3636" r:id="rId163"/>
    <p:sldId id="4703" r:id="rId164"/>
    <p:sldId id="3685" r:id="rId165"/>
    <p:sldId id="3626" r:id="rId166"/>
    <p:sldId id="4010" r:id="rId167"/>
    <p:sldId id="3697" r:id="rId168"/>
    <p:sldId id="4011" r:id="rId169"/>
    <p:sldId id="4012" r:id="rId170"/>
    <p:sldId id="4170" r:id="rId171"/>
    <p:sldId id="5230" r:id="rId172"/>
    <p:sldId id="4173" r:id="rId173"/>
    <p:sldId id="3958" r:id="rId174"/>
    <p:sldId id="4172" r:id="rId175"/>
    <p:sldId id="5233" r:id="rId176"/>
    <p:sldId id="4175" r:id="rId177"/>
    <p:sldId id="275" r:id="rId178"/>
    <p:sldId id="4177" r:id="rId179"/>
    <p:sldId id="3959" r:id="rId180"/>
    <p:sldId id="1151" r:id="rId181"/>
    <p:sldId id="434" r:id="rId182"/>
    <p:sldId id="4001" r:id="rId183"/>
    <p:sldId id="4000" r:id="rId184"/>
    <p:sldId id="3999" r:id="rId185"/>
    <p:sldId id="4003" r:id="rId186"/>
    <p:sldId id="4004" r:id="rId187"/>
    <p:sldId id="4002" r:id="rId188"/>
    <p:sldId id="428" r:id="rId189"/>
    <p:sldId id="1170" r:id="rId190"/>
    <p:sldId id="1173" r:id="rId191"/>
    <p:sldId id="4009" r:id="rId192"/>
    <p:sldId id="431" r:id="rId193"/>
    <p:sldId id="319" r:id="rId194"/>
    <p:sldId id="4007" r:id="rId195"/>
    <p:sldId id="4008" r:id="rId196"/>
    <p:sldId id="4006" r:id="rId197"/>
    <p:sldId id="4005" r:id="rId198"/>
    <p:sldId id="1154" r:id="rId199"/>
    <p:sldId id="1141" r:id="rId200"/>
    <p:sldId id="259" r:id="rId201"/>
    <p:sldId id="257" r:id="rId202"/>
    <p:sldId id="258" r:id="rId203"/>
    <p:sldId id="3610" r:id="rId204"/>
    <p:sldId id="4046" r:id="rId205"/>
    <p:sldId id="478" r:id="rId206"/>
    <p:sldId id="4045" r:id="rId207"/>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4696"/>
            <p14:sldId id="4698"/>
            <p14:sldId id="4699"/>
            <p14:sldId id="4700"/>
            <p14:sldId id="399"/>
            <p14:sldId id="400"/>
            <p14:sldId id="401"/>
            <p14:sldId id="402"/>
            <p14:sldId id="403"/>
            <p14:sldId id="404"/>
            <p14:sldId id="405"/>
            <p14:sldId id="3671"/>
            <p14:sldId id="3669"/>
            <p14:sldId id="4516"/>
            <p14:sldId id="3657"/>
            <p14:sldId id="3658"/>
            <p14:sldId id="430"/>
            <p14:sldId id="3729"/>
            <p14:sldId id="3667"/>
            <p14:sldId id="3650"/>
          </p14:sldIdLst>
        </p14:section>
        <p14:section name="Chapters" id="{6C2D4EA3-5DC6-D740-9272-FC075B91E2D7}">
          <p14:sldIdLst>
            <p14:sldId id="575"/>
            <p14:sldId id="282"/>
            <p14:sldId id="4701"/>
            <p14:sldId id="262"/>
            <p14:sldId id="4298"/>
            <p14:sldId id="263"/>
            <p14:sldId id="4300"/>
            <p14:sldId id="4299"/>
            <p14:sldId id="4301"/>
            <p14:sldId id="4302"/>
            <p14:sldId id="4304"/>
            <p14:sldId id="4316"/>
            <p14:sldId id="4303"/>
            <p14:sldId id="576"/>
            <p14:sldId id="4702"/>
            <p14:sldId id="289"/>
            <p14:sldId id="671"/>
            <p14:sldId id="621"/>
            <p14:sldId id="292"/>
            <p14:sldId id="388"/>
            <p14:sldId id="384"/>
            <p14:sldId id="293"/>
            <p14:sldId id="296"/>
            <p14:sldId id="385"/>
            <p14:sldId id="307"/>
            <p14:sldId id="669"/>
            <p14:sldId id="397"/>
            <p14:sldId id="3730"/>
            <p14:sldId id="661"/>
            <p14:sldId id="4269"/>
            <p14:sldId id="4306"/>
            <p14:sldId id="648"/>
            <p14:sldId id="3731"/>
            <p14:sldId id="3732"/>
            <p14:sldId id="3733"/>
            <p14:sldId id="3734"/>
            <p14:sldId id="670"/>
            <p14:sldId id="626"/>
            <p14:sldId id="342"/>
            <p14:sldId id="622"/>
            <p14:sldId id="623"/>
            <p14:sldId id="4697"/>
            <p14:sldId id="3735"/>
            <p14:sldId id="653"/>
            <p14:sldId id="654"/>
            <p14:sldId id="439"/>
            <p14:sldId id="3736"/>
            <p14:sldId id="644"/>
            <p14:sldId id="624"/>
            <p14:sldId id="665"/>
            <p14:sldId id="371"/>
            <p14:sldId id="387"/>
            <p14:sldId id="666"/>
            <p14:sldId id="667"/>
            <p14:sldId id="625"/>
            <p14:sldId id="620"/>
            <p14:sldId id="3737"/>
            <p14:sldId id="4307"/>
            <p14:sldId id="4305"/>
            <p14:sldId id="577"/>
            <p14:sldId id="4693"/>
            <p14:sldId id="4665"/>
            <p14:sldId id="4666"/>
            <p14:sldId id="4667"/>
            <p14:sldId id="5325"/>
            <p14:sldId id="5287"/>
            <p14:sldId id="4668"/>
            <p14:sldId id="4670"/>
            <p14:sldId id="4671"/>
            <p14:sldId id="5326"/>
            <p14:sldId id="5327"/>
            <p14:sldId id="5562"/>
            <p14:sldId id="4674"/>
            <p14:sldId id="5564"/>
            <p14:sldId id="4675"/>
            <p14:sldId id="4676"/>
            <p14:sldId id="4677"/>
            <p14:sldId id="5565"/>
            <p14:sldId id="4678"/>
            <p14:sldId id="5559"/>
            <p14:sldId id="4680"/>
            <p14:sldId id="4681"/>
            <p14:sldId id="513"/>
            <p14:sldId id="514"/>
            <p14:sldId id="515"/>
            <p14:sldId id="4692"/>
            <p14:sldId id="4682"/>
            <p14:sldId id="4683"/>
            <p14:sldId id="4684"/>
            <p14:sldId id="4685"/>
            <p14:sldId id="5563"/>
            <p14:sldId id="4687"/>
            <p14:sldId id="5560"/>
            <p14:sldId id="5561"/>
            <p14:sldId id="4689"/>
            <p14:sldId id="4312"/>
            <p14:sldId id="435"/>
            <p14:sldId id="3691"/>
            <p14:sldId id="3692"/>
            <p14:sldId id="3687"/>
            <p14:sldId id="3894"/>
            <p14:sldId id="3688"/>
            <p14:sldId id="433"/>
            <p14:sldId id="3694"/>
            <p14:sldId id="4451"/>
            <p14:sldId id="363"/>
            <p14:sldId id="364"/>
            <p14:sldId id="3957"/>
            <p14:sldId id="266"/>
            <p14:sldId id="276"/>
            <p14:sldId id="3636"/>
            <p14:sldId id="4703"/>
            <p14:sldId id="3685"/>
            <p14:sldId id="3626"/>
            <p14:sldId id="4010"/>
            <p14:sldId id="3697"/>
            <p14:sldId id="4011"/>
            <p14:sldId id="4012"/>
            <p14:sldId id="4170"/>
            <p14:sldId id="5230"/>
            <p14:sldId id="4173"/>
            <p14:sldId id="3958"/>
            <p14:sldId id="4172"/>
            <p14:sldId id="5233"/>
            <p14:sldId id="4175"/>
            <p14:sldId id="275"/>
            <p14:sldId id="4177"/>
            <p14:sldId id="3959"/>
            <p14:sldId id="1151"/>
            <p14:sldId id="434"/>
            <p14:sldId id="4001"/>
            <p14:sldId id="4000"/>
            <p14:sldId id="3999"/>
            <p14:sldId id="4003"/>
            <p14:sldId id="4004"/>
            <p14:sldId id="4002"/>
            <p14:sldId id="428"/>
            <p14:sldId id="1170"/>
            <p14:sldId id="1173"/>
            <p14:sldId id="4009"/>
            <p14:sldId id="431"/>
            <p14:sldId id="319"/>
            <p14:sldId id="4007"/>
            <p14:sldId id="4008"/>
            <p14:sldId id="4006"/>
            <p14:sldId id="4005"/>
            <p14:sldId id="1154"/>
            <p14:sldId id="1141"/>
            <p14:sldId id="259"/>
            <p14:sldId id="257"/>
            <p14:sldId id="258"/>
          </p14:sldIdLst>
        </p14:section>
        <p14:section name="Conclusion" id="{4B33317A-9106-3845-9754-470F9DE77A0E}">
          <p14:sldIdLst>
            <p14:sldId id="3610"/>
            <p14:sldId id="4046"/>
          </p14:sldIdLst>
        </p14:section>
        <p14:section name="Supplements" id="{5D25BF95-96B9-1B4A-B42C-7D09C0191F04}">
          <p14:sldIdLst>
            <p14:sldId id="478"/>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y" initials="RN" lastIdx="4" clrIdx="0">
    <p:extLst>
      <p:ext uri="{19B8F6BF-5375-455C-9EA6-DF929625EA0E}">
        <p15:presenceInfo xmlns:p15="http://schemas.microsoft.com/office/powerpoint/2012/main" userId="006914789caa3fa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00"/>
    <a:srgbClr val="000099"/>
    <a:srgbClr val="8E0019"/>
    <a:srgbClr val="FFCA96"/>
    <a:srgbClr val="313133"/>
    <a:srgbClr val="CDF4FF"/>
    <a:srgbClr val="FF8000"/>
    <a:srgbClr val="FFFFFF"/>
    <a:srgbClr val="9900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87" autoAdjust="0"/>
    <p:restoredTop sz="73523" autoAdjust="0"/>
  </p:normalViewPr>
  <p:slideViewPr>
    <p:cSldViewPr>
      <p:cViewPr varScale="1">
        <p:scale>
          <a:sx n="117" d="100"/>
          <a:sy n="117" d="100"/>
        </p:scale>
        <p:origin x="192" y="168"/>
      </p:cViewPr>
      <p:guideLst>
        <p:guide orient="horz" pos="2160"/>
        <p:guide pos="2880"/>
      </p:guideLst>
    </p:cSldViewPr>
  </p:slideViewPr>
  <p:outlineViewPr>
    <p:cViewPr>
      <p:scale>
        <a:sx n="33" d="100"/>
        <a:sy n="33" d="100"/>
      </p:scale>
      <p:origin x="0" y="-31904"/>
    </p:cViewPr>
  </p:outlineViewPr>
  <p:notesTextViewPr>
    <p:cViewPr>
      <p:scale>
        <a:sx n="100" d="100"/>
        <a:sy n="100" d="100"/>
      </p:scale>
      <p:origin x="0" y="0"/>
    </p:cViewPr>
  </p:notesTextViewPr>
  <p:sorterViewPr>
    <p:cViewPr varScale="1">
      <p:scale>
        <a:sx n="70" d="100"/>
        <a:sy n="70" d="100"/>
      </p:scale>
      <p:origin x="0" y="63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59" Type="http://schemas.openxmlformats.org/officeDocument/2006/relationships/slide" Target="slides/slide127.xml"/><Relationship Id="rId170" Type="http://schemas.openxmlformats.org/officeDocument/2006/relationships/slide" Target="slides/slide138.xml"/><Relationship Id="rId191" Type="http://schemas.openxmlformats.org/officeDocument/2006/relationships/slide" Target="slides/slide159.xml"/><Relationship Id="rId205" Type="http://schemas.openxmlformats.org/officeDocument/2006/relationships/slide" Target="slides/slide173.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181" Type="http://schemas.openxmlformats.org/officeDocument/2006/relationships/slide" Target="slides/slide149.xml"/><Relationship Id="rId22" Type="http://schemas.openxmlformats.org/officeDocument/2006/relationships/slideMaster" Target="slideMasters/slideMaster22.xml"/><Relationship Id="rId43" Type="http://schemas.openxmlformats.org/officeDocument/2006/relationships/slide" Target="slides/slide11.xml"/><Relationship Id="rId64" Type="http://schemas.openxmlformats.org/officeDocument/2006/relationships/slide" Target="slides/slide32.xml"/><Relationship Id="rId118" Type="http://schemas.openxmlformats.org/officeDocument/2006/relationships/slide" Target="slides/slide86.xml"/><Relationship Id="rId139" Type="http://schemas.openxmlformats.org/officeDocument/2006/relationships/slide" Target="slides/slide107.xml"/><Relationship Id="rId85" Type="http://schemas.openxmlformats.org/officeDocument/2006/relationships/slide" Target="slides/slide53.xml"/><Relationship Id="rId150" Type="http://schemas.openxmlformats.org/officeDocument/2006/relationships/slide" Target="slides/slide118.xml"/><Relationship Id="rId171" Type="http://schemas.openxmlformats.org/officeDocument/2006/relationships/slide" Target="slides/slide139.xml"/><Relationship Id="rId192" Type="http://schemas.openxmlformats.org/officeDocument/2006/relationships/slide" Target="slides/slide160.xml"/><Relationship Id="rId206" Type="http://schemas.openxmlformats.org/officeDocument/2006/relationships/slide" Target="slides/slide174.xml"/><Relationship Id="rId12" Type="http://schemas.openxmlformats.org/officeDocument/2006/relationships/slideMaster" Target="slideMasters/slideMaster12.xml"/><Relationship Id="rId33" Type="http://schemas.openxmlformats.org/officeDocument/2006/relationships/slide" Target="slides/slide1.xml"/><Relationship Id="rId108" Type="http://schemas.openxmlformats.org/officeDocument/2006/relationships/slide" Target="slides/slide76.xml"/><Relationship Id="rId129" Type="http://schemas.openxmlformats.org/officeDocument/2006/relationships/slide" Target="slides/slide97.xml"/><Relationship Id="rId54" Type="http://schemas.openxmlformats.org/officeDocument/2006/relationships/slide" Target="slides/slide22.xml"/><Relationship Id="rId75" Type="http://schemas.openxmlformats.org/officeDocument/2006/relationships/slide" Target="slides/slide43.xml"/><Relationship Id="rId96" Type="http://schemas.openxmlformats.org/officeDocument/2006/relationships/slide" Target="slides/slide64.xml"/><Relationship Id="rId140" Type="http://schemas.openxmlformats.org/officeDocument/2006/relationships/slide" Target="slides/slide108.xml"/><Relationship Id="rId161" Type="http://schemas.openxmlformats.org/officeDocument/2006/relationships/slide" Target="slides/slide129.xml"/><Relationship Id="rId182" Type="http://schemas.openxmlformats.org/officeDocument/2006/relationships/slide" Target="slides/slide15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7.xml"/><Relationship Id="rId44" Type="http://schemas.openxmlformats.org/officeDocument/2006/relationships/slide" Target="slides/slide12.xml"/><Relationship Id="rId65" Type="http://schemas.openxmlformats.org/officeDocument/2006/relationships/slide" Target="slides/slide33.xml"/><Relationship Id="rId86" Type="http://schemas.openxmlformats.org/officeDocument/2006/relationships/slide" Target="slides/slide54.xml"/><Relationship Id="rId130" Type="http://schemas.openxmlformats.org/officeDocument/2006/relationships/slide" Target="slides/slide98.xml"/><Relationship Id="rId151" Type="http://schemas.openxmlformats.org/officeDocument/2006/relationships/slide" Target="slides/slide119.xml"/><Relationship Id="rId172" Type="http://schemas.openxmlformats.org/officeDocument/2006/relationships/slide" Target="slides/slide140.xml"/><Relationship Id="rId193" Type="http://schemas.openxmlformats.org/officeDocument/2006/relationships/slide" Target="slides/slide161.xml"/><Relationship Id="rId207" Type="http://schemas.openxmlformats.org/officeDocument/2006/relationships/slide" Target="slides/slide175.xml"/><Relationship Id="rId13" Type="http://schemas.openxmlformats.org/officeDocument/2006/relationships/slideMaster" Target="slideMasters/slideMaster13.xml"/><Relationship Id="rId109" Type="http://schemas.openxmlformats.org/officeDocument/2006/relationships/slide" Target="slides/slide77.xml"/><Relationship Id="rId34" Type="http://schemas.openxmlformats.org/officeDocument/2006/relationships/slide" Target="slides/slide2.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20" Type="http://schemas.openxmlformats.org/officeDocument/2006/relationships/slide" Target="slides/slide88.xml"/><Relationship Id="rId141" Type="http://schemas.openxmlformats.org/officeDocument/2006/relationships/slide" Target="slides/slide109.xml"/><Relationship Id="rId7" Type="http://schemas.openxmlformats.org/officeDocument/2006/relationships/slideMaster" Target="slideMasters/slideMaster7.xml"/><Relationship Id="rId162" Type="http://schemas.openxmlformats.org/officeDocument/2006/relationships/slide" Target="slides/slide130.xml"/><Relationship Id="rId183" Type="http://schemas.openxmlformats.org/officeDocument/2006/relationships/slide" Target="slides/slide151.xml"/><Relationship Id="rId24" Type="http://schemas.openxmlformats.org/officeDocument/2006/relationships/slideMaster" Target="slideMasters/slideMaster24.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31" Type="http://schemas.openxmlformats.org/officeDocument/2006/relationships/slide" Target="slides/slide99.xml"/><Relationship Id="rId152" Type="http://schemas.openxmlformats.org/officeDocument/2006/relationships/slide" Target="slides/slide120.xml"/><Relationship Id="rId173" Type="http://schemas.openxmlformats.org/officeDocument/2006/relationships/slide" Target="slides/slide141.xml"/><Relationship Id="rId194" Type="http://schemas.openxmlformats.org/officeDocument/2006/relationships/slide" Target="slides/slide162.xml"/><Relationship Id="rId208"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168"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slide" Target="slides/slide131.xml"/><Relationship Id="rId184" Type="http://schemas.openxmlformats.org/officeDocument/2006/relationships/slide" Target="slides/slide152.xml"/><Relationship Id="rId189"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74" Type="http://schemas.openxmlformats.org/officeDocument/2006/relationships/slide" Target="slides/slide142.xml"/><Relationship Id="rId179" Type="http://schemas.openxmlformats.org/officeDocument/2006/relationships/slide" Target="slides/slide147.xml"/><Relationship Id="rId195" Type="http://schemas.openxmlformats.org/officeDocument/2006/relationships/slide" Target="slides/slide163.xml"/><Relationship Id="rId209" Type="http://schemas.openxmlformats.org/officeDocument/2006/relationships/commentAuthors" Target="commentAuthors.xml"/><Relationship Id="rId190" Type="http://schemas.openxmlformats.org/officeDocument/2006/relationships/slide" Target="slides/slide158.xml"/><Relationship Id="rId204" Type="http://schemas.openxmlformats.org/officeDocument/2006/relationships/slide" Target="slides/slide172.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slide" Target="slides/slide116.xml"/><Relationship Id="rId164" Type="http://schemas.openxmlformats.org/officeDocument/2006/relationships/slide" Target="slides/slide132.xml"/><Relationship Id="rId169" Type="http://schemas.openxmlformats.org/officeDocument/2006/relationships/slide" Target="slides/slide137.xml"/><Relationship Id="rId185" Type="http://schemas.openxmlformats.org/officeDocument/2006/relationships/slide" Target="slides/slide1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8.xml"/><Relationship Id="rId210" Type="http://schemas.openxmlformats.org/officeDocument/2006/relationships/presProps" Target="presProps.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75" Type="http://schemas.openxmlformats.org/officeDocument/2006/relationships/slide" Target="slides/slide143.xml"/><Relationship Id="rId196" Type="http://schemas.openxmlformats.org/officeDocument/2006/relationships/slide" Target="slides/slide164.xml"/><Relationship Id="rId200" Type="http://schemas.openxmlformats.org/officeDocument/2006/relationships/slide" Target="slides/slide168.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slide" Target="slides/slide133.xml"/><Relationship Id="rId186" Type="http://schemas.openxmlformats.org/officeDocument/2006/relationships/slide" Target="slides/slide154.xml"/><Relationship Id="rId211"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16.xml"/><Relationship Id="rId69" Type="http://schemas.openxmlformats.org/officeDocument/2006/relationships/slide" Target="slides/slide37.xml"/><Relationship Id="rId113" Type="http://schemas.openxmlformats.org/officeDocument/2006/relationships/slide" Target="slides/slide81.xml"/><Relationship Id="rId134" Type="http://schemas.openxmlformats.org/officeDocument/2006/relationships/slide" Target="slides/slide102.xml"/><Relationship Id="rId80" Type="http://schemas.openxmlformats.org/officeDocument/2006/relationships/slide" Target="slides/slide48.xml"/><Relationship Id="rId155" Type="http://schemas.openxmlformats.org/officeDocument/2006/relationships/slide" Target="slides/slide123.xml"/><Relationship Id="rId176" Type="http://schemas.openxmlformats.org/officeDocument/2006/relationships/slide" Target="slides/slide144.xml"/><Relationship Id="rId197" Type="http://schemas.openxmlformats.org/officeDocument/2006/relationships/slide" Target="slides/slide165.xml"/><Relationship Id="rId201" Type="http://schemas.openxmlformats.org/officeDocument/2006/relationships/slide" Target="slides/slide169.xml"/><Relationship Id="rId17" Type="http://schemas.openxmlformats.org/officeDocument/2006/relationships/slideMaster" Target="slideMasters/slideMaster17.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24" Type="http://schemas.openxmlformats.org/officeDocument/2006/relationships/slide" Target="slides/slide92.xml"/><Relationship Id="rId70" Type="http://schemas.openxmlformats.org/officeDocument/2006/relationships/slide" Target="slides/slide38.xml"/><Relationship Id="rId91" Type="http://schemas.openxmlformats.org/officeDocument/2006/relationships/slide" Target="slides/slide59.xml"/><Relationship Id="rId145" Type="http://schemas.openxmlformats.org/officeDocument/2006/relationships/slide" Target="slides/slide113.xml"/><Relationship Id="rId166" Type="http://schemas.openxmlformats.org/officeDocument/2006/relationships/slide" Target="slides/slide134.xml"/><Relationship Id="rId187" Type="http://schemas.openxmlformats.org/officeDocument/2006/relationships/slide" Target="slides/slide155.xml"/><Relationship Id="rId1" Type="http://schemas.openxmlformats.org/officeDocument/2006/relationships/slideMaster" Target="slideMasters/slideMaster1.xml"/><Relationship Id="rId212" Type="http://schemas.openxmlformats.org/officeDocument/2006/relationships/theme" Target="theme/theme1.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60" Type="http://schemas.openxmlformats.org/officeDocument/2006/relationships/slide" Target="slides/slide28.xml"/><Relationship Id="rId81" Type="http://schemas.openxmlformats.org/officeDocument/2006/relationships/slide" Target="slides/slide49.xml"/><Relationship Id="rId135" Type="http://schemas.openxmlformats.org/officeDocument/2006/relationships/slide" Target="slides/slide103.xml"/><Relationship Id="rId156" Type="http://schemas.openxmlformats.org/officeDocument/2006/relationships/slide" Target="slides/slide124.xml"/><Relationship Id="rId177" Type="http://schemas.openxmlformats.org/officeDocument/2006/relationships/slide" Target="slides/slide145.xml"/><Relationship Id="rId198" Type="http://schemas.openxmlformats.org/officeDocument/2006/relationships/slide" Target="slides/slide166.xml"/><Relationship Id="rId202" Type="http://schemas.openxmlformats.org/officeDocument/2006/relationships/slide" Target="slides/slide170.xml"/><Relationship Id="rId18" Type="http://schemas.openxmlformats.org/officeDocument/2006/relationships/slideMaster" Target="slideMasters/slideMaster18.xml"/><Relationship Id="rId39" Type="http://schemas.openxmlformats.org/officeDocument/2006/relationships/slide" Target="slides/slide7.xml"/><Relationship Id="rId50" Type="http://schemas.openxmlformats.org/officeDocument/2006/relationships/slide" Target="slides/slide18.xml"/><Relationship Id="rId104" Type="http://schemas.openxmlformats.org/officeDocument/2006/relationships/slide" Target="slides/slide72.xml"/><Relationship Id="rId125" Type="http://schemas.openxmlformats.org/officeDocument/2006/relationships/slide" Target="slides/slide93.xml"/><Relationship Id="rId146" Type="http://schemas.openxmlformats.org/officeDocument/2006/relationships/slide" Target="slides/slide114.xml"/><Relationship Id="rId167" Type="http://schemas.openxmlformats.org/officeDocument/2006/relationships/slide" Target="slides/slide135.xml"/><Relationship Id="rId188" Type="http://schemas.openxmlformats.org/officeDocument/2006/relationships/slide" Target="slides/slide156.xml"/><Relationship Id="rId71" Type="http://schemas.openxmlformats.org/officeDocument/2006/relationships/slide" Target="slides/slide39.xml"/><Relationship Id="rId92" Type="http://schemas.openxmlformats.org/officeDocument/2006/relationships/slide" Target="slides/slide60.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8.xml"/><Relationship Id="rId115" Type="http://schemas.openxmlformats.org/officeDocument/2006/relationships/slide" Target="slides/slide83.xml"/><Relationship Id="rId136" Type="http://schemas.openxmlformats.org/officeDocument/2006/relationships/slide" Target="slides/slide104.xml"/><Relationship Id="rId157" Type="http://schemas.openxmlformats.org/officeDocument/2006/relationships/slide" Target="slides/slide125.xml"/><Relationship Id="rId178" Type="http://schemas.openxmlformats.org/officeDocument/2006/relationships/slide" Target="slides/slide146.xml"/><Relationship Id="rId61" Type="http://schemas.openxmlformats.org/officeDocument/2006/relationships/slide" Target="slides/slide29.xml"/><Relationship Id="rId82" Type="http://schemas.openxmlformats.org/officeDocument/2006/relationships/slide" Target="slides/slide50.xml"/><Relationship Id="rId199" Type="http://schemas.openxmlformats.org/officeDocument/2006/relationships/slide" Target="slides/slide167.xml"/><Relationship Id="rId203" Type="http://schemas.openxmlformats.org/officeDocument/2006/relationships/slide" Target="slides/slide17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5-01T13:34:02.286" idx="4">
    <p:pos x="5760" y="3949"/>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5-01T13:34:02.286" idx="2">
    <p:pos x="5760" y="3949"/>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49449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result was “the word of the Lord spread widely and grew in power” (19:20).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266036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Text Box 1">
            <a:extLst>
              <a:ext uri="{FF2B5EF4-FFF2-40B4-BE49-F238E27FC236}">
                <a16:creationId xmlns:a16="http://schemas.microsoft.com/office/drawing/2014/main" id="{F989F830-D526-6F41-AE5C-BA86EEB935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9F2B1E41-EF2E-704D-B56A-2C09B2AF2FE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 demon had just beaten up men leading to the public burning of sorcery scrolls (21:21a; cf. verses 13-20).</a:t>
            </a:r>
          </a:p>
          <a:p>
            <a:r>
              <a:rPr lang="en-US" altLang="en-US" dirty="0"/>
              <a:t>Rather than let this lead to a riot, Paul planned to leave for Rome (21:21b-22).</a:t>
            </a:r>
          </a:p>
          <a:p>
            <a:r>
              <a:rPr lang="en-US" altLang="en-US" dirty="0"/>
              <a:t>Preview/Text: Let’s first see the real troublemaker in </a:t>
            </a:r>
            <a:r>
              <a:rPr lang="ar-SA" altLang="en-US" dirty="0"/>
              <a:t>اعمال</a:t>
            </a:r>
            <a:r>
              <a:rPr lang="en-US" altLang="en-US" dirty="0"/>
              <a:t> 19:23-31 and then learn how not to be troublemakers today. </a:t>
            </a:r>
          </a:p>
          <a:p>
            <a:endParaRPr lang="en-US" altLang="en-US" dirty="0"/>
          </a:p>
        </p:txBody>
      </p:sp>
    </p:spTree>
    <p:extLst>
      <p:ext uri="{BB962C8B-B14F-4D97-AF65-F5344CB8AC3E}">
        <p14:creationId xmlns:p14="http://schemas.microsoft.com/office/powerpoint/2010/main" val="21132401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826541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11334612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 financial motive of the craftsmen led to unrest—not Paul’s preaching.</a:t>
            </a:r>
            <a:endParaRPr lang="en-US" dirty="0">
              <a:cs typeface="ＭＳ Ｐゴシック" charset="0"/>
            </a:endParaRPr>
          </a:p>
          <a:p>
            <a:r>
              <a:rPr lang="en-US" dirty="0">
                <a:cs typeface="ＭＳ Ｐゴシック" charset="0"/>
              </a:rPr>
              <a:t>The idolater Demetrius accused Paul of trouble-making and apostasy (19:23-27).</a:t>
            </a:r>
          </a:p>
        </p:txBody>
      </p:sp>
    </p:spTree>
    <p:extLst>
      <p:ext uri="{BB962C8B-B14F-4D97-AF65-F5344CB8AC3E}">
        <p14:creationId xmlns:p14="http://schemas.microsoft.com/office/powerpoint/2010/main" val="33357570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E82F74-F148-2649-A785-81A3CA7E682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67ED99-5892-7B46-9296-16A2326D5AE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92877A-4453-9842-84FD-223BABB2633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Demetrius also said that he sought the honor of Artemis (19:27b).</a:t>
            </a:r>
          </a:p>
          <a:p>
            <a:r>
              <a:rPr lang="en-US" dirty="0"/>
              <a:t>Artemis was the key figure in Ephesus, Asia’s capital city.—essentially the Ancient Wonder Woman!</a:t>
            </a:r>
          </a:p>
        </p:txBody>
      </p:sp>
    </p:spTree>
    <p:extLst>
      <p:ext uri="{BB962C8B-B14F-4D97-AF65-F5344CB8AC3E}">
        <p14:creationId xmlns:p14="http://schemas.microsoft.com/office/powerpoint/2010/main" val="2543657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C47AAE-4B2A-924A-AD07-274D2ABD85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EA7E95-CFEB-324D-9127-271943F85A5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cs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14FFAF-256C-E647-AF92-6E85AD5F8C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Ephesus,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34126679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67F9CF-3F13-EB46-951D-73D12535A9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xfrm>
            <a:off x="914400" y="4343400"/>
            <a:ext cx="5029200" cy="1497975"/>
          </a:xfrm>
          <a:solidFill>
            <a:srgbClr val="FFFFFF"/>
          </a:solidFill>
          <a:ln>
            <a:solidFill>
              <a:srgbClr val="000000"/>
            </a:solidFill>
          </a:ln>
        </p:spPr>
        <p:txBody>
          <a:bodyPr/>
          <a:lstStyle/>
          <a:p>
            <a:pPr eaLnBrk="1" hangingPunct="1"/>
            <a:endParaRPr lang="en-US" dirty="0">
              <a:solidFill>
                <a:schemeClr val="tx2"/>
              </a:solidFill>
              <a:latin typeface="Times New Roman" charset="0"/>
              <a:cs typeface="Times New Roman" charset="0"/>
            </a:endParaRP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______</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Picture: https://</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/wiki/File:Templo-Artemisa-Efeso-2017.jpg</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a:t>
            </a:r>
            <a:r>
              <a:rPr lang="en-US" dirty="0">
                <a:solidFill>
                  <a:schemeClr val="tx2"/>
                </a:solidFill>
              </a:rPr>
              <a:t>In Roman mythology, </a:t>
            </a:r>
            <a:r>
              <a:rPr lang="en-US" b="1" dirty="0">
                <a:solidFill>
                  <a:schemeClr val="tx2"/>
                </a:solidFill>
              </a:rPr>
              <a:t>Diana</a:t>
            </a:r>
            <a:r>
              <a:rPr lang="en-US" dirty="0">
                <a:solidFill>
                  <a:schemeClr val="tx2"/>
                </a:solidFill>
              </a:rPr>
              <a:t> (lt. "heavenly" or "divine") was the goddess of the hunt and moon and birthing, being associated with wild animals and woodland, and having the power to talk to and control animals. She was equated with the Greek goddess Artemis, though she had an independent origin in Italy." (http://</a:t>
            </a:r>
            <a:r>
              <a:rPr lang="en-US" dirty="0" err="1">
                <a:solidFill>
                  <a:schemeClr val="tx2"/>
                </a:solidFill>
              </a:rPr>
              <a:t>en.wikipedia.org</a:t>
            </a:r>
            <a:r>
              <a:rPr lang="en-US" dirty="0">
                <a:solidFill>
                  <a:schemeClr val="tx2"/>
                </a:solidFill>
              </a:rPr>
              <a:t>/wiki/Diana_%28mythology%29)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820801-0D5E-9644-8B47-FEADC88A0C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2944247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clerk wisely calmed the crowd by defending both Artemis and Paul (19:35-41).</a:t>
            </a:r>
          </a:p>
          <a:p>
            <a:r>
              <a:rPr lang="en-US" dirty="0"/>
              <a:t>• He enticed their pride, saying Ephesus guarded Artemis from heaven (19:35-36).</a:t>
            </a:r>
          </a:p>
          <a:p>
            <a:r>
              <a:rPr lang="en-US" dirty="0"/>
              <a:t>• He cleared Gaius and Aristarchus (and, in effect, Paul) of any crime (19:37).</a:t>
            </a:r>
          </a:p>
          <a:p>
            <a:r>
              <a:rPr lang="en-US" dirty="0"/>
              <a:t>• He encouraged legal charges, knowing the crowd wouldn’t do it (19:38-39).</a:t>
            </a:r>
          </a:p>
          <a:p>
            <a:r>
              <a:rPr lang="en-US" dirty="0"/>
              <a:t>• He warned that Rome might hear of their riot and punish the city (19:40-41). </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4438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Paul and the early Christians did not stir up trouble in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But what about today?)</a:t>
            </a:r>
          </a:p>
        </p:txBody>
      </p:sp>
    </p:spTree>
    <p:extLst>
      <p:ext uri="{BB962C8B-B14F-4D97-AF65-F5344CB8AC3E}">
        <p14:creationId xmlns:p14="http://schemas.microsoft.com/office/powerpoint/2010/main" val="38935160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are the best ones to bring harmony in the unbelieving world.]</a:t>
            </a:r>
            <a:endParaRPr lang="en-US" dirty="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19033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The uproar at Ephesus proved Christianity innocent of wrongdoing but idolatry useless.</a:t>
            </a:r>
          </a:p>
        </p:txBody>
      </p:sp>
    </p:spTree>
    <p:extLst>
      <p:ext uri="{BB962C8B-B14F-4D97-AF65-F5344CB8AC3E}">
        <p14:creationId xmlns:p14="http://schemas.microsoft.com/office/powerpoint/2010/main" val="2958590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لقد وعد بأننا سنشهد في النهاية في آخر مكان</a:t>
            </a:r>
            <a:r>
              <a:rPr lang="ar-SA" b="1" baseline="0" dirty="0">
                <a:latin typeface="Arial" panose="020B0604020202020204" pitchFamily="34" charset="0"/>
                <a:cs typeface="Arial" panose="020B0604020202020204" pitchFamily="34" charset="0"/>
              </a:rPr>
              <a:t> لم تصل له بشارة </a:t>
            </a:r>
            <a:r>
              <a:rPr lang="ar-SA" b="1" baseline="0" dirty="0" err="1">
                <a:latin typeface="Arial" panose="020B0604020202020204" pitchFamily="34" charset="0"/>
                <a:cs typeface="Arial" panose="020B0604020202020204" pitchFamily="34" charset="0"/>
              </a:rPr>
              <a:t>الأنجيل</a:t>
            </a:r>
            <a:r>
              <a:rPr lang="ar-SA" b="1" baseline="0"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على الأرض.</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Money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take first place in our hearts. The millionaire “Aristotle Onassis once said, ‘All that matters in this life is money. It is the people with money who are the royalty in our generation.’ Ultimately he discovered that he had leaned the ladder of his life against the wrong wall. When he died, the only person at his side was his daughter; his money brought no comfort.”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—George and Donald Sweeting, </a:t>
            </a:r>
            <a:r>
              <a:rPr lang="en-US" sz="1200" i="1" kern="1200" dirty="0">
                <a:solidFill>
                  <a:schemeClr val="tx1"/>
                </a:solidFill>
                <a:effectLst/>
                <a:latin typeface="+mn-lt"/>
                <a:ea typeface="+mn-ea"/>
                <a:cs typeface="+mn-cs"/>
              </a:rPr>
              <a:t>The </a:t>
            </a:r>
            <a:r>
              <a:rPr lang="ar-SA" sz="1200" b="1" kern="1200" dirty="0">
                <a:solidFill>
                  <a:schemeClr val="tx1"/>
                </a:solidFill>
                <a:effectLst/>
                <a:latin typeface="+mn-lt"/>
                <a:ea typeface="+mn-ea"/>
                <a:cs typeface="Arial" panose="020B0604020202020204" pitchFamily="34" charset="0"/>
              </a:rPr>
              <a:t>اعمال</a:t>
            </a:r>
            <a:r>
              <a:rPr lang="en-US" sz="1200" i="1" kern="1200" dirty="0">
                <a:solidFill>
                  <a:schemeClr val="tx1"/>
                </a:solidFill>
                <a:effectLst/>
                <a:latin typeface="+mn-lt"/>
                <a:ea typeface="+mn-ea"/>
                <a:cs typeface="+mn-cs"/>
              </a:rPr>
              <a:t> of God: Reflections from the Book of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(Chicago: Moody, 1986), 159.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Israel’s idol was a bull—our idol is a bull market!</a:t>
            </a:r>
          </a:p>
        </p:txBody>
      </p:sp>
    </p:spTree>
    <p:extLst>
      <p:ext uri="{BB962C8B-B14F-4D97-AF65-F5344CB8AC3E}">
        <p14:creationId xmlns:p14="http://schemas.microsoft.com/office/powerpoint/2010/main" val="17571287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Idols are dumb objects that we need to care for—which in reality is self-worship.</a:t>
            </a:r>
          </a:p>
        </p:txBody>
      </p:sp>
    </p:spTree>
    <p:extLst>
      <p:ext uri="{BB962C8B-B14F-4D97-AF65-F5344CB8AC3E}">
        <p14:creationId xmlns:p14="http://schemas.microsoft.com/office/powerpoint/2010/main" val="25801745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Our bull idol takes different forms—social media, ego, Xbox, approval, possession, career, experimentalism, drugs, pride, sex, instant gratification, humanism, overindulgence, control—all permeated with generous chunks of me, me, me, me, me, me…</a:t>
            </a:r>
          </a:p>
        </p:txBody>
      </p:sp>
    </p:spTree>
    <p:extLst>
      <p:ext uri="{BB962C8B-B14F-4D97-AF65-F5344CB8AC3E}">
        <p14:creationId xmlns:p14="http://schemas.microsoft.com/office/powerpoint/2010/main" val="41946214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contrast…</a:t>
            </a:r>
          </a:p>
          <a:p>
            <a:r>
              <a:rPr lang="en-US" sz="1200" kern="1200" dirty="0">
                <a:solidFill>
                  <a:schemeClr val="tx1"/>
                </a:solidFill>
                <a:effectLst/>
                <a:latin typeface="+mn-lt"/>
                <a:ea typeface="+mn-ea"/>
                <a:cs typeface="+mn-cs"/>
              </a:rPr>
              <a:t>The gospel leads to peace.</a:t>
            </a:r>
            <a:endParaRPr lang="en-US" dirty="0">
              <a:effectLst/>
            </a:endParaRPr>
          </a:p>
          <a:p>
            <a:r>
              <a:rPr lang="en-US" dirty="0"/>
              <a:t>Idolatry brings turmoil; Christianity brings peace.</a:t>
            </a:r>
          </a:p>
          <a:p>
            <a:r>
              <a:rPr lang="en-US" dirty="0"/>
              <a:t>Unbelievers in the Roman Empire often leveled unfair attacks against Christians, accusing them of causing riots and even being guilty of incest and cannibalism. </a:t>
            </a:r>
          </a:p>
          <a:p>
            <a:r>
              <a:rPr lang="en-US" dirty="0"/>
              <a:t>Luke never mentions these objections directly in </a:t>
            </a:r>
            <a:r>
              <a:rPr lang="ar-SA" dirty="0"/>
              <a:t>اعمال</a:t>
            </a:r>
            <a:r>
              <a:rPr lang="en-US" dirty="0"/>
              <a:t>—but he does show what they did do when they peacefully presented the gospel.</a:t>
            </a:r>
          </a:p>
          <a:p>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narrative gives another account of unbelievers accusing believers of the very violence that they themselves foment.</a:t>
            </a:r>
          </a:p>
          <a:p>
            <a:r>
              <a:rPr lang="en-US" dirty="0"/>
              <a:t>This reminds us to continue the peaceful proclamation of the gospel that characterized the early church. </a:t>
            </a:r>
          </a:p>
        </p:txBody>
      </p:sp>
    </p:spTree>
    <p:extLst>
      <p:ext uri="{BB962C8B-B14F-4D97-AF65-F5344CB8AC3E}">
        <p14:creationId xmlns:p14="http://schemas.microsoft.com/office/powerpoint/2010/main" val="28624216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Belief in Jesus divides families but also brings harmony today. </a:t>
            </a:r>
          </a:p>
          <a:p>
            <a:r>
              <a:rPr lang="en-US" sz="1200" kern="1200" dirty="0">
                <a:solidFill>
                  <a:schemeClr val="tx1"/>
                </a:solidFill>
                <a:effectLst/>
                <a:latin typeface="+mn-lt"/>
                <a:ea typeface="+mn-ea"/>
                <a:cs typeface="+mn-cs"/>
              </a:rPr>
              <a:t>“I will bring a sword”—Jesus</a:t>
            </a:r>
          </a:p>
          <a:p>
            <a:r>
              <a:rPr lang="en-US" sz="1200" kern="1200" dirty="0">
                <a:solidFill>
                  <a:schemeClr val="tx1"/>
                </a:solidFill>
                <a:effectLst/>
                <a:latin typeface="+mn-lt"/>
                <a:ea typeface="+mn-ea"/>
                <a:cs typeface="+mn-cs"/>
              </a:rPr>
              <a:t>“Peace I leave with you”—Jesus</a:t>
            </a:r>
          </a:p>
          <a:p>
            <a:r>
              <a:rPr lang="en-US" sz="1200" kern="1200" dirty="0">
                <a:solidFill>
                  <a:schemeClr val="tx1"/>
                </a:solidFill>
                <a:effectLst/>
                <a:latin typeface="+mn-lt"/>
                <a:ea typeface="+mn-ea"/>
                <a:cs typeface="+mn-cs"/>
              </a:rPr>
              <a:t>But that sword is not ours to wield—it is a sword others use against us!</a:t>
            </a:r>
          </a:p>
        </p:txBody>
      </p:sp>
    </p:spTree>
    <p:extLst>
      <p:ext uri="{BB962C8B-B14F-4D97-AF65-F5344CB8AC3E}">
        <p14:creationId xmlns:p14="http://schemas.microsoft.com/office/powerpoint/2010/main" val="16940071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115497446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Look around the world and you will see that it is the Christians that produce harmony, but the violence that comes has them as the objects, not the perpetrators. </a:t>
            </a:r>
            <a:endParaRPr lang="en-US" dirty="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is because our leader is the Prince of Peace.</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8120543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466874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Years ago judges conducted a peace painting contest.</a:t>
            </a:r>
            <a:endParaRPr lang="en-US" dirty="0"/>
          </a:p>
        </p:txBody>
      </p:sp>
    </p:spTree>
    <p:extLst>
      <p:ext uri="{BB962C8B-B14F-4D97-AF65-F5344CB8AC3E}">
        <p14:creationId xmlns:p14="http://schemas.microsoft.com/office/powerpoint/2010/main" val="30341083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Contestants submitted paintings of peaceful nature scenes of orchards </a:t>
            </a:r>
          </a:p>
          <a:p>
            <a:r>
              <a:rPr lang="en-US" dirty="0"/>
              <a:t>• or seascapes </a:t>
            </a:r>
          </a:p>
          <a:p>
            <a:r>
              <a:rPr lang="en-US" dirty="0"/>
              <a:t>• or forests and lakes. </a:t>
            </a:r>
          </a:p>
          <a:p>
            <a:endParaRPr lang="en-US" dirty="0"/>
          </a:p>
        </p:txBody>
      </p:sp>
    </p:spTree>
    <p:extLst>
      <p:ext uri="{BB962C8B-B14F-4D97-AF65-F5344CB8AC3E}">
        <p14:creationId xmlns:p14="http://schemas.microsoft.com/office/powerpoint/2010/main" val="23670277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the winner was actually a chaotic painting of lightning and a rushing waterfall. </a:t>
            </a:r>
          </a:p>
          <a:p>
            <a:r>
              <a:rPr lang="en-US" dirty="0"/>
              <a:t>• And if you look closely, amidst all that turbulence in the midst of the violent water was a mother bird sitting in her nest with her chicks. </a:t>
            </a:r>
          </a:p>
          <a:p>
            <a:r>
              <a:rPr lang="en-US" dirty="0"/>
              <a:t>Peace doesn’t come because our surroundings don’t have challenges. It comes from resting in Christ amidst those trials.</a:t>
            </a:r>
          </a:p>
          <a:p>
            <a:endParaRPr lang="en-US" dirty="0"/>
          </a:p>
        </p:txBody>
      </p:sp>
    </p:spTree>
    <p:extLst>
      <p:ext uri="{BB962C8B-B14F-4D97-AF65-F5344CB8AC3E}">
        <p14:creationId xmlns:p14="http://schemas.microsoft.com/office/powerpoint/2010/main" val="29044135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typically consider idols as man-made statues of gold, silver, or wood—but do you have any of those idols of the heart?</a:t>
            </a:r>
          </a:p>
          <a:p>
            <a:r>
              <a:rPr lang="en-US" dirty="0"/>
              <a:t>In what ways do you promote peace in society?</a:t>
            </a:r>
          </a:p>
          <a:p>
            <a:r>
              <a:rPr lang="en-US" dirty="0"/>
              <a:t>• Strengthen the family—</a:t>
            </a:r>
          </a:p>
          <a:p>
            <a:r>
              <a:rPr lang="en-US" dirty="0"/>
              <a:t>I seek to do this by supporting Family Research Council.</a:t>
            </a:r>
          </a:p>
          <a:p>
            <a:r>
              <a:rPr lang="en-US" dirty="0"/>
              <a:t>Work on your marriage.</a:t>
            </a:r>
          </a:p>
          <a:p>
            <a:r>
              <a:rPr lang="en-US" dirty="0"/>
              <a:t>Do not support the slaughter of the most defenseless in society, the unborn.</a:t>
            </a:r>
          </a:p>
          <a:p>
            <a:r>
              <a:rPr lang="en-US" dirty="0"/>
              <a:t>• Money: Invest your money not where it will bring the highest profit, but where it will bless values-based organizations.</a:t>
            </a:r>
          </a:p>
          <a:p>
            <a:r>
              <a:rPr lang="en-US" dirty="0"/>
              <a:t>• In what ways do you disturb peace in society?</a:t>
            </a:r>
          </a:p>
          <a:p>
            <a:r>
              <a:rPr lang="en-US" dirty="0"/>
              <a:t>Facebook posts can often enflame passions—so, as a general rule, I don’t make political pronouncements on FB.</a:t>
            </a:r>
          </a:p>
          <a:p>
            <a:r>
              <a:rPr lang="en-US" dirty="0"/>
              <a:t>Do not spread fake news. I quoted a so-called article this month but had to follow up with an apology when I discovered that it did not exist.</a:t>
            </a: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30005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chorus “He is Our Peace” written in 1975…</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592607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tells us that Jesus has broken down every wall…</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5497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so we can cast our cares on him. Let’s do it as we sing together.</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69666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CC511-F6A7-4E44-A2DE-D9CB294D63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ثم ابتدأ بولس بالتحضير لرحلاته التبشيرية الموسعة.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الرحلة رقم 2... الزخم الأوروبي... ذكر بالتفصيل في أعمال الرسل 15 إلى 18.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بدأت هذه الرحلة الثانية برًا من أنطاكية السورية... وصولاً إلى اليونان... ثم العودة عن طريق البحر ليقدم تقريره إلى كنيسة أورشليم... ثم العودة إلى بلده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كان هناك زراعة كنائس على طول الطريق... كانوا يجتمعون في المجامع كل سبت... يتكلمون إما باليونانية – شكرًا للإسكندر الأكبر – أو العبرية أو اللاتينية. تحدث بولس بكل هذه اللغات. هو ذا وقت تلك الدعوة الشهيرة "أعبر إلى مكدونية وأعنّا". بعد ذلك أقام طويلاً في مدينة كورنثوس البرية الساحلية، على مبعدة رحلة قصيرة من أثينا.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في هذه الرحلة، تباحث مع فلاسفة أثينا في تلّى مارس (آريوس باغوس)، ملاحظًا تمثالهم لـ "الإله المجهول". وألّف عظة حول ذلك!</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تقدر بنحو عامين ونصف العام بين 49 و52 بعد الميلاد.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6866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99506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60475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551409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600340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097851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025040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3210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417062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ثم نأتي إلى زخم بولس الآسيوي... وهذا مسجل في أعمال الرسل 18- 21.</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مرة أخرى، بدأت هذه الرحلة برًّا من أنطاكية السورية... وتم إعادة زيارة العديد من الكنائس الأولى... وشكّل طريقًا على شكل حدوة حصان حول بحر إيجة، في عودته إلى اليونان، سالكًا هذه الطريق مرة أخرى حول حدوة الحصان، وبقي في </a:t>
            </a:r>
            <a:r>
              <a:rPr lang="ar-JO" sz="1800" b="1" dirty="0" err="1">
                <a:effectLst/>
                <a:latin typeface="Calibri" panose="020F0502020204030204" pitchFamily="34" charset="0"/>
                <a:ea typeface="Calibri" panose="020F0502020204030204" pitchFamily="34" charset="0"/>
                <a:cs typeface="Arial" panose="020B0604020202020204" pitchFamily="34" charset="0"/>
              </a:rPr>
              <a:t>ترواس</a:t>
            </a:r>
            <a:r>
              <a:rPr lang="ar-JO" sz="1800" b="1" dirty="0">
                <a:effectLst/>
                <a:latin typeface="Calibri" panose="020F0502020204030204" pitchFamily="34" charset="0"/>
                <a:ea typeface="Calibri" panose="020F0502020204030204" pitchFamily="34" charset="0"/>
                <a:cs typeface="Arial" panose="020B0604020202020204" pitchFamily="34" charset="0"/>
              </a:rPr>
              <a:t>، ثم عاد عن طريق البحر إلى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أمضى بولس وقتًا طويلاً جدًا في معيشته وخدمته الكنيسة في مدينة أفسس. ويذكر لوقا أن بولس أقام شابًا من الموت في أفسس. العديد من الرسائل... ورسائلنا... تمت كتابتها من أفسس.</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واحدة من أكثر الأحداث إثارة التي تم تسجيلها لنا وقعت أحداثها في ملعب مدينة أفسس عندما واجه صنّاع التذكارات في المدينة... أولئك الذين صنعوا تماثيلاً صغيرة للإلهة ديانا، التي كان معبدها في أفسس أحد عجائب الدنيا السبع في العالم القديم.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حوالي خمس سنوات بين 53 و57 ب. 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0041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a:t>
            </a:r>
            <a:r>
              <a:rPr lang="ar-SA" sz="1100" b="1" kern="1200" dirty="0">
                <a:solidFill>
                  <a:schemeClr val="tx1"/>
                </a:solidFill>
                <a:effectLst/>
                <a:latin typeface="+mn-lt"/>
                <a:ea typeface="+mn-ea"/>
                <a:cs typeface="Arial" panose="020B0604020202020204" pitchFamily="34" charset="0"/>
              </a:rPr>
              <a:t>اعمال</a:t>
            </a:r>
            <a:r>
              <a:rPr lang="en-US" sz="1100" kern="1200" dirty="0">
                <a:solidFill>
                  <a:schemeClr val="tx1"/>
                </a:solidFill>
                <a:effectLst/>
                <a:latin typeface="+mn-lt"/>
                <a:ea typeface="+mn-ea"/>
                <a:cs typeface="+mn-cs"/>
              </a:rPr>
              <a:t> 18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a:t>
            </a:r>
            <a:r>
              <a:rPr lang="en-US" sz="1100" kern="1200" dirty="0" err="1">
                <a:solidFill>
                  <a:schemeClr val="tx1"/>
                </a:solidFill>
                <a:effectLst/>
                <a:latin typeface="+mn-lt"/>
                <a:ea typeface="+mn-ea"/>
                <a:cs typeface="+mn-cs"/>
              </a:rPr>
              <a:t>www.bibleplaces.com</a:t>
            </a:r>
            <a:r>
              <a:rPr lang="en-US" sz="1100" kern="1200" dirty="0">
                <a:solidFill>
                  <a:schemeClr val="tx1"/>
                </a:solidFill>
                <a:effectLst/>
                <a:latin typeface="+mn-lt"/>
                <a:ea typeface="+mn-ea"/>
                <a:cs typeface="+mn-cs"/>
              </a:rPr>
              <a:t>/</a:t>
            </a:r>
            <a:r>
              <a:rPr lang="ar-SA" sz="1100" b="1" kern="1200" dirty="0">
                <a:solidFill>
                  <a:schemeClr val="tx1"/>
                </a:solidFill>
                <a:effectLst/>
                <a:latin typeface="+mn-lt"/>
                <a:ea typeface="+mn-ea"/>
                <a:cs typeface="Arial" panose="020B0604020202020204" pitchFamily="34" charset="0"/>
              </a:rPr>
              <a:t>اعمال</a:t>
            </a:r>
            <a:r>
              <a:rPr lang="en-US" sz="1100" kern="1200" dirty="0">
                <a:solidFill>
                  <a:schemeClr val="tx1"/>
                </a:solidFill>
                <a:effectLst/>
                <a:latin typeface="+mn-lt"/>
                <a:ea typeface="+mn-ea"/>
                <a:cs typeface="+mn-cs"/>
              </a:rPr>
              <a:t>/</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t>
            </a:r>
            <a:r>
              <a:rPr lang="ar-SA" sz="1100" b="1" kern="1200" dirty="0">
                <a:solidFill>
                  <a:schemeClr val="tx1"/>
                </a:solidFill>
                <a:effectLst/>
                <a:latin typeface="+mn-lt"/>
                <a:ea typeface="+mn-ea"/>
                <a:cs typeface="Arial" panose="020B0604020202020204" pitchFamily="34" charset="0"/>
              </a:rPr>
              <a:t>اعمال</a:t>
            </a:r>
            <a:r>
              <a:rPr lang="en-US" sz="1100" kern="1200" dirty="0">
                <a:solidFill>
                  <a:schemeClr val="tx1"/>
                </a:solidFill>
                <a:effectLst/>
                <a:latin typeface="+mn-lt"/>
                <a:ea typeface="+mn-ea"/>
                <a:cs typeface="+mn-cs"/>
              </a:rPr>
              <a:t> volume are provided free, lifetime updates to the collection.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34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18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a:t>
            </a:r>
            <a:r>
              <a:rPr lang="en-US" sz="1200" dirty="0"/>
              <a:t>https://</a:t>
            </a:r>
            <a:r>
              <a:rPr lang="en-US" sz="1200" dirty="0" err="1"/>
              <a:t>www.bibleplaces.com</a:t>
            </a:r>
            <a:r>
              <a:rPr lang="en-US" sz="1200" dirty="0"/>
              <a:t>/</a:t>
            </a:r>
            <a:r>
              <a:rPr lang="ar-SA" sz="1200" dirty="0"/>
              <a:t>اعمال</a:t>
            </a:r>
            <a:r>
              <a:rPr lang="en-US" sz="1200" dirty="0"/>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volume are provided free, lifetime updates to the collection.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9993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couple of possible options for Paul’s travel to Corinth. If he traveled by land, the route is fairly well defined by the coastline and the mountains. If he sailed, his boat would have departed from the port of Piraeus and landed at the port of Cenchreae.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394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Paul did not spend long in Athens on his second missionary journey but instead moved on to Corinth. He had been waiting for Silas and Timothy (</a:t>
            </a:r>
            <a:r>
              <a:rPr lang="ar-SA" dirty="0"/>
              <a:t>اعمال</a:t>
            </a:r>
            <a:r>
              <a:rPr lang="en-US" dirty="0"/>
              <a:t> 17:15-16), but they did not join him until he was in Corinth (</a:t>
            </a:r>
            <a:r>
              <a:rPr lang="ar-SA" dirty="0"/>
              <a:t>اعمال</a:t>
            </a:r>
            <a:r>
              <a:rPr lang="en-US" dirty="0"/>
              <a:t> 18:5). Corinth was about 40 miles (64 km) west of Athens. This photo of the Acropolis was taken from the Hill of Philopappus. The temple of Athena has been standing on the Acropolis since 420 BC.</a:t>
            </a:r>
          </a:p>
          <a:p>
            <a:pPr rtl="0"/>
            <a:endParaRPr lang="en-US" dirty="0"/>
          </a:p>
          <a:p>
            <a:pPr rtl="0"/>
            <a:endParaRPr lang="en-US" dirty="0"/>
          </a:p>
          <a:p>
            <a:pPr rtl="0"/>
            <a:r>
              <a:rPr lang="en-US" dirty="0"/>
              <a:t>tb011501034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089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Paul had spoken to the Areopagus</a:t>
            </a:r>
            <a:r>
              <a:rPr lang="en-US" baseline="0" dirty="0"/>
              <a:t> (</a:t>
            </a:r>
            <a:r>
              <a:rPr lang="ar-SA" baseline="0" dirty="0"/>
              <a:t>اعمال</a:t>
            </a:r>
            <a:r>
              <a:rPr lang="en-US" baseline="0" dirty="0"/>
              <a:t> 17:19-34), perhaps at</a:t>
            </a:r>
            <a:r>
              <a:rPr lang="en-US" dirty="0"/>
              <a:t> Mars Hill, the rocky outcropping</a:t>
            </a:r>
            <a:r>
              <a:rPr lang="en-US" baseline="0" dirty="0"/>
              <a:t> </a:t>
            </a:r>
            <a:r>
              <a:rPr lang="en-US" dirty="0"/>
              <a:t>pictured here. See chapter 17 for more photographs and explanatory notes about Paul’s sermon here.</a:t>
            </a:r>
          </a:p>
          <a:p>
            <a:pPr rtl="0"/>
            <a:endParaRPr lang="en-US" dirty="0"/>
          </a:p>
          <a:p>
            <a:pPr rtl="0"/>
            <a:r>
              <a:rPr lang="en-US" dirty="0"/>
              <a:t>tb031806377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893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ea typeface="Tahoma" pitchFamily="34" charset="0"/>
                <a:cs typeface="Times New Roman" pitchFamily="18" charset="0"/>
              </a:rPr>
              <a:t>This</a:t>
            </a:r>
            <a:r>
              <a:rPr lang="en-US" sz="1100" baseline="0" dirty="0">
                <a:ea typeface="Tahoma" pitchFamily="34" charset="0"/>
                <a:cs typeface="Times New Roman" pitchFamily="18" charset="0"/>
              </a:rPr>
              <a:t> photo provides a broad panoramic perspective of the Corinth area. Paul arrived from the east (the left side of this photo), either by land or by sea. If by land, he would have crossed the isthmus to the city of Corinth. If arriving by boat, he would have landed at the port at Cenchreae. </a:t>
            </a:r>
            <a:r>
              <a:rPr lang="en-US" sz="1100" dirty="0">
                <a:ea typeface="Tahoma" pitchFamily="34" charset="0"/>
                <a:cs typeface="Times New Roman" pitchFamily="18" charset="0"/>
              </a:rPr>
              <a:t>The ancient city of Corinth was one of the major commercial centers of the ancient world. It was perfectly situated near the narrowest part of the Isthmus, a strip of limestone four miles wide connecting mainland Greece with the southern peninsula (Peloponnesus). Corinth had a port on either side of the Isthmus—Lechaion on the Corinth Gulf and Cenchreae on the Saronic Gulf—and thus held control of the seas on both sides of Greece. See the next slide for labels.</a:t>
            </a:r>
          </a:p>
          <a:p>
            <a:endParaRPr lang="en-US" sz="1100" dirty="0"/>
          </a:p>
          <a:p>
            <a:r>
              <a:rPr lang="en-US" sz="1100" dirty="0"/>
              <a:t>tb050803400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914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a typeface="Tahoma" pitchFamily="34" charset="0"/>
                <a:cs typeface="Times New Roman" pitchFamily="18" charset="0"/>
              </a:rPr>
              <a:t>This</a:t>
            </a:r>
            <a:r>
              <a:rPr lang="en-US" sz="1100" baseline="0" dirty="0">
                <a:ea typeface="Tahoma" pitchFamily="34" charset="0"/>
                <a:cs typeface="Times New Roman" pitchFamily="18" charset="0"/>
              </a:rPr>
              <a:t> photo provides a broad panoramic perspective of the Corinth area. Paul arrived from the east (the left side of this photo), either by land or by sea. If by land, he would have crossed the isthmus to the city of Corinth. If arriving by boat, he would have landed at the port at Cenchreae. </a:t>
            </a:r>
            <a:r>
              <a:rPr lang="en-US" sz="1100" dirty="0">
                <a:ea typeface="Tahoma" pitchFamily="34" charset="0"/>
                <a:cs typeface="Times New Roman" pitchFamily="18" charset="0"/>
              </a:rPr>
              <a:t>The ancient city of Corinth was one of the major commercial centers of the ancient world. It was perfectly situated near the narrowest part of the Isthmus, a strip of limestone four miles wide connecting mainland Greece with the southern peninsula (Peloponnesus). Corinth had a port on either side of the Isthmus—Lechaion on the Corinth Gulf and Cenchreae on the Saronic Gulf—and thus held control of the seas on both sides of Greece. </a:t>
            </a:r>
          </a:p>
          <a:p>
            <a:endParaRPr lang="en-US" sz="1100" dirty="0">
              <a:ea typeface="Tahoma" pitchFamily="34" charset="0"/>
              <a:cs typeface="Times New Roman" pitchFamily="18" charset="0"/>
            </a:endParaRPr>
          </a:p>
          <a:p>
            <a:r>
              <a:rPr lang="en-US" sz="1100" dirty="0"/>
              <a:t>tb050803400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311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Corinth was a</a:t>
            </a:r>
            <a:r>
              <a:rPr lang="en-US" sz="1100" baseline="0" dirty="0"/>
              <a:t> major city of ancient Greece in the first century AD, but it had a rough history before that. Destroyed by the Romans in 146 BC, the city was only rebuilt in 44 BC when Julius Caesar re-founded it as a Roman colony. </a:t>
            </a:r>
            <a:r>
              <a:rPr lang="en-US" sz="1100" dirty="0"/>
              <a:t>Most of its citizens were former slaves from Rome, but businessmen also came. The city grew to economic and cultural prosperity as the capital city of the Roman province of Achaia (2nd century AD). It held its own during the attacks of the </a:t>
            </a:r>
            <a:r>
              <a:rPr lang="en-US" sz="1100" dirty="0" err="1"/>
              <a:t>Herulians</a:t>
            </a:r>
            <a:r>
              <a:rPr lang="en-US" sz="1100" dirty="0"/>
              <a:t> in the 3rd century AD, but Alaric took Corinth in AD 396. Earthquakes finally brought it down in AD 522 and 551, beginning a steady decline. </a:t>
            </a:r>
          </a:p>
          <a:p>
            <a:endParaRPr lang="en-US" sz="1100" dirty="0"/>
          </a:p>
          <a:p>
            <a:r>
              <a:rPr lang="en-US" sz="1100" dirty="0"/>
              <a:t>tb050803017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348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Aquila (Gk. </a:t>
            </a:r>
            <a:r>
              <a:rPr lang="el-GR" sz="1200" b="0" i="0" u="none" strike="noStrike" kern="1200" baseline="0" dirty="0">
                <a:solidFill>
                  <a:schemeClr val="tx1"/>
                </a:solidFill>
                <a:latin typeface="+mn-lt"/>
                <a:ea typeface="+mn-ea"/>
                <a:cs typeface="+mn-cs"/>
              </a:rPr>
              <a:t>Ἀκύλας</a:t>
            </a:r>
            <a:r>
              <a:rPr lang="en-US" sz="1200" b="0" i="0" u="none" strike="noStrike" kern="1200" baseline="0" dirty="0">
                <a:solidFill>
                  <a:schemeClr val="tx1"/>
                </a:solidFill>
                <a:latin typeface="+mn-lt"/>
                <a:ea typeface="+mn-ea"/>
                <a:cs typeface="+mn-cs"/>
              </a:rPr>
              <a:t>)</a:t>
            </a:r>
            <a:r>
              <a:rPr lang="en-US" dirty="0"/>
              <a:t> was a common Greek personal name. Both</a:t>
            </a:r>
            <a:r>
              <a:rPr lang="en-US" baseline="0" dirty="0"/>
              <a:t> the name Aquila and the region of Pontus are mentioned in this Latin inscription from the Celsus Library in Ephesus. The Library of Celsus was constructed around AD 115, about 60 years after Paul’s visits. The next slide includes labels.</a:t>
            </a:r>
            <a:endParaRPr lang="en-US" dirty="0"/>
          </a:p>
          <a:p>
            <a:pPr rtl="0"/>
            <a:endParaRPr lang="en-US" dirty="0"/>
          </a:p>
          <a:p>
            <a:pPr rtl="0"/>
            <a:r>
              <a:rPr lang="en-US" dirty="0"/>
              <a:t>tb041405388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901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Roman historian Suetonius </a:t>
            </a:r>
            <a:r>
              <a:rPr lang="en-US" i="1" dirty="0"/>
              <a:t>(Life of Claudius</a:t>
            </a:r>
            <a:r>
              <a:rPr lang="en-US" i="0" dirty="0"/>
              <a:t> 25.4</a:t>
            </a:r>
            <a:r>
              <a:rPr lang="en-US" i="1" dirty="0"/>
              <a:t>),</a:t>
            </a:r>
            <a:r>
              <a:rPr lang="en-US" dirty="0"/>
              <a:t> Claudius had expelled the Jews</a:t>
            </a:r>
            <a:r>
              <a:rPr lang="en-US" baseline="0" dirty="0"/>
              <a:t> (or at least some Jews) from Rome </a:t>
            </a:r>
            <a:r>
              <a:rPr lang="en-US" sz="1200" kern="1200" dirty="0">
                <a:solidFill>
                  <a:schemeClr val="tx1"/>
                </a:solidFill>
                <a:effectLst/>
                <a:latin typeface="+mn-lt"/>
                <a:ea typeface="+mn-ea"/>
                <a:cs typeface="+mn-cs"/>
              </a:rPr>
              <a:t>because of a disturbance regarding one “</a:t>
            </a:r>
            <a:r>
              <a:rPr lang="en-US" sz="1200" kern="1200" dirty="0" err="1">
                <a:solidFill>
                  <a:schemeClr val="tx1"/>
                </a:solidFill>
                <a:effectLst/>
                <a:latin typeface="+mn-lt"/>
                <a:ea typeface="+mn-ea"/>
                <a:cs typeface="+mn-cs"/>
              </a:rPr>
              <a:t>Chrestus</a:t>
            </a:r>
            <a:r>
              <a:rPr lang="en-US" sz="1200" kern="1200" dirty="0">
                <a:solidFill>
                  <a:schemeClr val="tx1"/>
                </a:solidFill>
                <a:effectLst/>
                <a:latin typeface="+mn-lt"/>
                <a:ea typeface="+mn-ea"/>
                <a:cs typeface="+mn-cs"/>
              </a:rPr>
              <a:t>.” While this could be a reference to some unknown person, many scholars believe that Suetonius was</a:t>
            </a:r>
            <a:r>
              <a:rPr lang="en-US" sz="1200" kern="1200" baseline="0" dirty="0">
                <a:solidFill>
                  <a:schemeClr val="tx1"/>
                </a:solidFill>
                <a:effectLst/>
                <a:latin typeface="+mn-lt"/>
                <a:ea typeface="+mn-ea"/>
                <a:cs typeface="+mn-cs"/>
              </a:rPr>
              <a:t> making a reference to “Christ</a:t>
            </a:r>
            <a:r>
              <a:rPr lang="en-US" sz="1200" kern="1200" dirty="0">
                <a:solidFill>
                  <a:schemeClr val="tx1"/>
                </a:solidFill>
                <a:effectLst/>
                <a:latin typeface="+mn-lt"/>
                <a:ea typeface="+mn-ea"/>
                <a:cs typeface="+mn-cs"/>
              </a:rPr>
              <a:t>” as proclaimed by early Christians. If this is correct, the disturbance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caused by the hostility</a:t>
            </a:r>
            <a:r>
              <a:rPr lang="en-US" sz="1200" kern="1200" baseline="0" dirty="0">
                <a:solidFill>
                  <a:schemeClr val="tx1"/>
                </a:solidFill>
                <a:effectLst/>
                <a:latin typeface="+mn-lt"/>
                <a:ea typeface="+mn-ea"/>
                <a:cs typeface="+mn-cs"/>
              </a:rPr>
              <a:t> of unbelieving Jews toward Christians and the message they brought. This photo shows the burial slab of a slave named “</a:t>
            </a:r>
            <a:r>
              <a:rPr lang="en-US" sz="1200" kern="1200" baseline="0" dirty="0" err="1">
                <a:solidFill>
                  <a:schemeClr val="tx1"/>
                </a:solidFill>
                <a:effectLst/>
                <a:latin typeface="+mn-lt"/>
                <a:ea typeface="+mn-ea"/>
                <a:cs typeface="+mn-cs"/>
              </a:rPr>
              <a:t>Chrestus</a:t>
            </a:r>
            <a:r>
              <a:rPr lang="en-US" sz="1200" kern="1200" baseline="0" dirty="0">
                <a:solidFill>
                  <a:schemeClr val="tx1"/>
                </a:solidFill>
                <a:effectLst/>
                <a:latin typeface="+mn-lt"/>
                <a:ea typeface="+mn-ea"/>
                <a:cs typeface="+mn-cs"/>
              </a:rPr>
              <a:t>,” who </a:t>
            </a:r>
            <a:r>
              <a:rPr lang="en-US" dirty="0"/>
              <a:t>dealt with the administration of his two owners from the </a:t>
            </a:r>
            <a:r>
              <a:rPr lang="en-US" dirty="0" err="1"/>
              <a:t>Norbani</a:t>
            </a:r>
            <a:r>
              <a:rPr lang="en-US" dirty="0"/>
              <a:t> family. This inscription is on display </a:t>
            </a:r>
            <a:r>
              <a:rPr lang="en-US" sz="1200" kern="1200" dirty="0">
                <a:solidFill>
                  <a:schemeClr val="tx1"/>
                </a:solidFill>
                <a:effectLst/>
                <a:latin typeface="+mn-lt"/>
                <a:ea typeface="+mn-ea"/>
                <a:cs typeface="+mn-cs"/>
              </a:rPr>
              <a:t>at the National Museum at the Diocletian Baths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tb0513178516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243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name </a:t>
            </a:r>
            <a:r>
              <a:rPr lang="en-US" baseline="0" dirty="0" err="1"/>
              <a:t>Chrestus</a:t>
            </a:r>
            <a:r>
              <a:rPr lang="en-US" baseline="0" dirty="0"/>
              <a:t> was not unknown in the Roman world, and it is possible that either Claudius or the author Suetonius confused the less-common name “Christos” for the personal name “</a:t>
            </a:r>
            <a:r>
              <a:rPr lang="en-US" baseline="0" dirty="0" err="1"/>
              <a:t>Chrestus</a:t>
            </a:r>
            <a:r>
              <a:rPr lang="en-US" baseline="0" dirty="0"/>
              <a:t>.” The a</a:t>
            </a:r>
            <a:r>
              <a:rPr lang="en-US" dirty="0"/>
              <a:t>ltar base shown here was found reused as a doorway in the Rue de Trion in Lyon</a:t>
            </a:r>
            <a:r>
              <a:rPr lang="en-US" baseline="0" dirty="0"/>
              <a:t> </a:t>
            </a:r>
            <a:r>
              <a:rPr lang="en-US" dirty="0"/>
              <a:t>in 1816. The explanatory plaque to the museum indicates that this is the only known mention in the province of a</a:t>
            </a:r>
            <a:r>
              <a:rPr lang="en-US" baseline="0" dirty="0"/>
              <a:t> guardian of the keys for a prison</a:t>
            </a:r>
            <a:r>
              <a:rPr lang="en-US" dirty="0"/>
              <a:t>. The entire</a:t>
            </a:r>
            <a:r>
              <a:rPr lang="en-US" baseline="0" dirty="0"/>
              <a:t> inscription may be translated as “</a:t>
            </a:r>
            <a:r>
              <a:rPr lang="en-US" dirty="0"/>
              <a:t>To the august god </a:t>
            </a:r>
            <a:r>
              <a:rPr lang="en-US" dirty="0" err="1"/>
              <a:t>Silvain</a:t>
            </a:r>
            <a:r>
              <a:rPr lang="en-US" dirty="0"/>
              <a:t>, Tiberius Claudius </a:t>
            </a:r>
            <a:r>
              <a:rPr lang="en-US" dirty="0" err="1"/>
              <a:t>Chrestus</a:t>
            </a:r>
            <a:r>
              <a:rPr lang="en-US" dirty="0"/>
              <a:t>, keyholder of the public prison of Lyon, raised, in fulfillment of his vow, this altar and the statue of the god between two trees, with this chapel.” The actual Latin inscription</a:t>
            </a:r>
            <a:r>
              <a:rPr lang="en-US" baseline="0" dirty="0"/>
              <a:t> is “</a:t>
            </a:r>
            <a:r>
              <a:rPr lang="en-US" dirty="0"/>
              <a:t>DEO SILVANO / AVG(</a:t>
            </a:r>
            <a:r>
              <a:rPr lang="en-US" dirty="0" err="1"/>
              <a:t>vsto</a:t>
            </a:r>
            <a:r>
              <a:rPr lang="en-US" dirty="0"/>
              <a:t>) / TIB(</a:t>
            </a:r>
            <a:r>
              <a:rPr lang="en-US" dirty="0" err="1"/>
              <a:t>erivs</a:t>
            </a:r>
            <a:r>
              <a:rPr lang="en-US" dirty="0"/>
              <a:t>) CL(</a:t>
            </a:r>
            <a:r>
              <a:rPr lang="en-US" dirty="0" err="1"/>
              <a:t>avdivs</a:t>
            </a:r>
            <a:r>
              <a:rPr lang="en-US" dirty="0"/>
              <a:t>) [C]HRES</a:t>
            </a:r>
            <a:r>
              <a:rPr lang="en-US" baseline="0" dirty="0"/>
              <a:t> </a:t>
            </a:r>
            <a:r>
              <a:rPr lang="en-US" dirty="0"/>
              <a:t>/ TVS, CLAVIC(</a:t>
            </a:r>
            <a:r>
              <a:rPr lang="en-US" dirty="0" err="1"/>
              <a:t>vlarivs</a:t>
            </a:r>
            <a:r>
              <a:rPr lang="en-US" dirty="0"/>
              <a:t>) / CARC(</a:t>
            </a:r>
            <a:r>
              <a:rPr lang="en-US" dirty="0" err="1"/>
              <a:t>eris</a:t>
            </a:r>
            <a:r>
              <a:rPr lang="en-US" dirty="0"/>
              <a:t>) P(</a:t>
            </a:r>
            <a:r>
              <a:rPr lang="en-US" dirty="0" err="1"/>
              <a:t>vblici</a:t>
            </a:r>
            <a:r>
              <a:rPr lang="en-US" dirty="0"/>
              <a:t>) LVG(</a:t>
            </a:r>
            <a:r>
              <a:rPr lang="en-US" dirty="0" err="1"/>
              <a:t>vdvni</a:t>
            </a:r>
            <a:r>
              <a:rPr lang="en-US" dirty="0"/>
              <a:t>) / ARAM</a:t>
            </a:r>
            <a:r>
              <a:rPr lang="en-US" baseline="0" dirty="0"/>
              <a:t> </a:t>
            </a:r>
            <a:r>
              <a:rPr lang="en-US" dirty="0"/>
              <a:t>ET SIG / NVM INTER / DVOS</a:t>
            </a:r>
            <a:r>
              <a:rPr lang="en-US" baseline="0" dirty="0"/>
              <a:t> </a:t>
            </a:r>
            <a:r>
              <a:rPr lang="en-US" dirty="0"/>
              <a:t>ARBO / RES CVM A[e] / DICVLA</a:t>
            </a:r>
            <a:r>
              <a:rPr lang="en-US" baseline="0" dirty="0"/>
              <a:t> </a:t>
            </a:r>
            <a:r>
              <a:rPr lang="en-US" dirty="0"/>
              <a:t>EX VO / TO POSVIT.” This altar base was photographed at the Gallo-Roman Museum of </a:t>
            </a:r>
            <a:r>
              <a:rPr lang="en-US" dirty="0" err="1"/>
              <a:t>Fourviere</a:t>
            </a:r>
            <a:r>
              <a:rPr lang="en-US" dirty="0"/>
              <a:t>,</a:t>
            </a:r>
            <a:r>
              <a:rPr lang="en-US" baseline="0" dirty="0"/>
              <a:t> </a:t>
            </a:r>
            <a:r>
              <a:rPr lang="en-US" dirty="0"/>
              <a:t>Lyon,</a:t>
            </a:r>
            <a:r>
              <a:rPr lang="en-US" baseline="0" dirty="0"/>
              <a:t> France.</a:t>
            </a:r>
            <a:r>
              <a:rPr lang="en-US" dirty="0"/>
              <a:t> This image comes from Arnaud </a:t>
            </a:r>
            <a:r>
              <a:rPr lang="en-US" dirty="0" err="1"/>
              <a:t>Fafournoux</a:t>
            </a:r>
            <a:r>
              <a:rPr lang="en-US" dirty="0"/>
              <a:t> and is licensed under CC BY-SA 3.0, via Wikimedia Commons: https://commons.wikimedia.org/wiki/File:CIL_XIII_1780_(1).JPG.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wiki10272011160758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477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tent was photographed in the UAE Heritage Village in Abu Dhabi.</a:t>
            </a:r>
          </a:p>
          <a:p>
            <a:endParaRPr lang="en-US" dirty="0"/>
          </a:p>
          <a:p>
            <a:r>
              <a:rPr lang="en-US" dirty="0"/>
              <a:t>tb051017143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897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carving shows a man in discussion with his friends, a scroll in his hands. The other half of the sarcophagus (not visible here) depicts his wife involved in similar activities. </a:t>
            </a:r>
            <a:r>
              <a:rPr lang="en-US" dirty="0"/>
              <a:t>This sarcophagus comes from the Via Salaria, an ancient road in Italy leading from Rome to the Adriatic Sea. It was photographed at the Vatican Museum.</a:t>
            </a:r>
          </a:p>
          <a:p>
            <a:endParaRPr lang="en-US" dirty="0"/>
          </a:p>
          <a:p>
            <a:r>
              <a:rPr lang="en-US" dirty="0"/>
              <a:t>tb0512175886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49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word highlighted in this Greek inscription reads “synagogue ruler” (</a:t>
            </a:r>
            <a:r>
              <a:rPr lang="en-US" i="1" dirty="0" err="1"/>
              <a:t>archisunagogos</a:t>
            </a:r>
            <a:r>
              <a:rPr lang="en-US" dirty="0"/>
              <a:t>, Α[Ρ]</a:t>
            </a:r>
            <a:r>
              <a:rPr lang="el-GR" dirty="0"/>
              <a:t>Χ</a:t>
            </a:r>
            <a:r>
              <a:rPr lang="en-US" dirty="0"/>
              <a:t>ΙΣΥΝΑΓΩΓΗΣ). Sosthenes, another “ruler of the synagogue” is mentioned in </a:t>
            </a:r>
            <a:r>
              <a:rPr lang="ar-SA" dirty="0"/>
              <a:t>اعمال</a:t>
            </a:r>
            <a:r>
              <a:rPr lang="en-US" dirty="0"/>
              <a:t> 18:17. This inscription is a dedicatory statement that was</a:t>
            </a:r>
            <a:r>
              <a:rPr lang="en-US" baseline="0" dirty="0"/>
              <a:t> once displayed in the wall of a synagogue in Jerusalem prior to its destruction in AD 70. It lists the names of the major donor (Theodotos), and several of the uses for which the synagogue was intended (reading the law, hospitality, etc.). It</a:t>
            </a:r>
            <a:r>
              <a:rPr lang="en-US" dirty="0"/>
              <a:t> was photographed at the Rockefeller Museum.</a:t>
            </a:r>
          </a:p>
          <a:p>
            <a:endParaRPr lang="en-US" dirty="0"/>
          </a:p>
          <a:p>
            <a:r>
              <a:rPr lang="en-US" dirty="0"/>
              <a:t>tb042403156b</a:t>
            </a:r>
          </a:p>
        </p:txBody>
      </p:sp>
    </p:spTree>
    <p:extLst>
      <p:ext uri="{BB962C8B-B14F-4D97-AF65-F5344CB8AC3E}">
        <p14:creationId xmlns:p14="http://schemas.microsoft.com/office/powerpoint/2010/main" val="1382268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774756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Latin inscription preserves</a:t>
            </a:r>
            <a:r>
              <a:rPr lang="en-US" baseline="0" dirty="0"/>
              <a:t> </a:t>
            </a:r>
            <a:r>
              <a:rPr lang="en-US" dirty="0"/>
              <a:t>the title “proconsul.” In Greek the word is </a:t>
            </a:r>
            <a:r>
              <a:rPr lang="en-US" i="1" dirty="0" err="1"/>
              <a:t>anthupatos</a:t>
            </a:r>
            <a:r>
              <a:rPr lang="en-US" dirty="0"/>
              <a:t> (</a:t>
            </a:r>
            <a:r>
              <a:rPr lang="el-GR" sz="1200" b="0" i="0" u="none" strike="noStrike" kern="1200" baseline="0" dirty="0">
                <a:solidFill>
                  <a:schemeClr val="tx1"/>
                </a:solidFill>
                <a:latin typeface="+mn-lt"/>
                <a:ea typeface="+mn-ea"/>
                <a:cs typeface="+mn-cs"/>
              </a:rPr>
              <a:t>ἀνθύπατος</a:t>
            </a:r>
            <a:r>
              <a:rPr lang="en-US" dirty="0"/>
              <a:t>);</a:t>
            </a:r>
            <a:r>
              <a:rPr lang="en-US" baseline="0" dirty="0"/>
              <a:t> it refers to the head of the government in a senatorial province. Achaia, in Paul’s day, was a province that included t</a:t>
            </a:r>
            <a:r>
              <a:rPr lang="en-US" sz="1200" b="0" i="0" u="none" strike="noStrike" kern="1200" baseline="0" dirty="0">
                <a:solidFill>
                  <a:schemeClr val="tx1"/>
                </a:solidFill>
                <a:latin typeface="+mn-lt"/>
                <a:ea typeface="+mn-ea"/>
                <a:cs typeface="+mn-cs"/>
              </a:rPr>
              <a:t>he most important parts of Greece, i.e. Attica, Boeotia (</a:t>
            </a:r>
            <a:r>
              <a:rPr lang="en-US" sz="1200" b="0" i="0" u="none" strike="noStrike" kern="1200" baseline="0" dirty="0" err="1">
                <a:solidFill>
                  <a:schemeClr val="tx1"/>
                </a:solidFill>
                <a:latin typeface="+mn-lt"/>
                <a:ea typeface="+mn-ea"/>
                <a:cs typeface="+mn-cs"/>
              </a:rPr>
              <a:t>perh</a:t>
            </a:r>
            <a:r>
              <a:rPr lang="en-US" sz="1200" b="0" i="0" u="none" strike="noStrike" kern="1200" baseline="0" dirty="0">
                <a:solidFill>
                  <a:schemeClr val="tx1"/>
                </a:solidFill>
                <a:latin typeface="+mn-lt"/>
                <a:ea typeface="+mn-ea"/>
                <a:cs typeface="+mn-cs"/>
              </a:rPr>
              <a:t>. Epirus) and the Peloponnese Peninsula. </a:t>
            </a:r>
            <a:r>
              <a:rPr lang="en-US" dirty="0"/>
              <a:t>Publius </a:t>
            </a:r>
            <a:r>
              <a:rPr lang="en-US" dirty="0" err="1"/>
              <a:t>Sulpicius</a:t>
            </a:r>
            <a:r>
              <a:rPr lang="en-US" dirty="0"/>
              <a:t> Quirinius lived from circa 45 BC to AD 21, and was proconsul in Asia. </a:t>
            </a:r>
            <a:r>
              <a:rPr lang="en-US" sz="1200" b="0" i="0" u="none" strike="noStrike" kern="1200" baseline="0" dirty="0">
                <a:solidFill>
                  <a:schemeClr val="tx1"/>
                </a:solidFill>
                <a:latin typeface="+mn-lt"/>
                <a:ea typeface="+mn-ea"/>
                <a:cs typeface="+mn-cs"/>
              </a:rPr>
              <a:t>This inscription was discovered near Tivoli in 1764. </a:t>
            </a:r>
            <a:endParaRPr lang="en-US" dirty="0"/>
          </a:p>
          <a:p>
            <a:endParaRPr lang="en-US" dirty="0"/>
          </a:p>
          <a:p>
            <a:r>
              <a:rPr lang="en-US" dirty="0"/>
              <a:t>tb0512175954c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162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Most cities had a bema, often within or adjacent to the agora or forum.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tb050803073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743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 close-up of a modern sign posted on the bema shown</a:t>
            </a:r>
            <a:r>
              <a:rPr lang="en-US" sz="1200" baseline="0" dirty="0"/>
              <a:t> in the previous slides.</a:t>
            </a:r>
            <a:endParaRPr lang="en-US" sz="1200" dirty="0"/>
          </a:p>
          <a:p>
            <a:endParaRPr lang="en-US" sz="1200" dirty="0"/>
          </a:p>
          <a:p>
            <a:r>
              <a:rPr lang="en-US" sz="1200" dirty="0" err="1"/>
              <a:t>tb031706105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028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the bema was more finely finished than</a:t>
            </a:r>
            <a:r>
              <a:rPr lang="en-US" baseline="0" dirty="0"/>
              <a:t> what is preserved today. These architectural fragments from the bema give some idea of its original decoration and appearance.</a:t>
            </a:r>
            <a:endParaRPr lang="en-US" dirty="0"/>
          </a:p>
          <a:p>
            <a:endParaRPr lang="en-US" dirty="0"/>
          </a:p>
          <a:p>
            <a:r>
              <a:rPr lang="en-US" dirty="0"/>
              <a:t>jc0111152340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849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was known and respected by all Jews and was the foundation of their religion. The</a:t>
            </a:r>
            <a:r>
              <a:rPr lang="en-US" baseline="0" dirty="0"/>
              <a:t> charge brought against Paul was essentially that he was undermining Judaism.</a:t>
            </a:r>
            <a:r>
              <a:rPr lang="en-US" dirty="0"/>
              <a:t> Because of their reverence</a:t>
            </a:r>
            <a:r>
              <a:rPr lang="en-US" baseline="0" dirty="0"/>
              <a:t> for the written word, </a:t>
            </a:r>
            <a:r>
              <a:rPr lang="en-US" dirty="0"/>
              <a:t>Torah scrolls, then and now, are often housed in ornately</a:t>
            </a:r>
            <a:r>
              <a:rPr lang="en-US" baseline="0" dirty="0"/>
              <a:t> decorated boxes to express that reverence and devotion</a:t>
            </a:r>
            <a:r>
              <a:rPr lang="en-US" dirty="0"/>
              <a:t>. </a:t>
            </a:r>
          </a:p>
          <a:p>
            <a:endParaRPr lang="en-US" dirty="0"/>
          </a:p>
          <a:p>
            <a:r>
              <a:rPr lang="en-US" dirty="0"/>
              <a:t>tb092302207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957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mural paintings in this triclinium depict a variety of judgment scenes. Some</a:t>
            </a:r>
            <a:r>
              <a:rPr lang="en-US" baseline="0" dirty="0"/>
              <a:t> are thought to represent the pharaoh </a:t>
            </a:r>
            <a:r>
              <a:rPr lang="en-US" baseline="0" dirty="0" err="1"/>
              <a:t>Bocchoris</a:t>
            </a:r>
            <a:r>
              <a:rPr lang="en-US" baseline="0" dirty="0"/>
              <a:t> (735–728 BC), known for his jurisprudence and for his knowledge of legal matters, and one may represent Solomon. However, most cannot be associated with any known event. In the scene shown here, several bound men are brought in from the left, while two women appear to plead their case before the seated judge. Most of the issues a judge would encounter had to do with regular crimes or other legal matters; as Gallio pointed out, religious debates were not part of his regular schedule, nor something which he wished now to hear. This fresco was photographed at the</a:t>
            </a:r>
            <a:r>
              <a:rPr lang="en-US" dirty="0"/>
              <a:t> National Museum of Rome.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tb0513177785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195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statue was photographed in the Istanbul Archaeological Museum. </a:t>
            </a:r>
            <a:r>
              <a:rPr lang="en-US" dirty="0" err="1"/>
              <a:t>Aphrodisias</a:t>
            </a:r>
            <a:r>
              <a:rPr lang="en-US" dirty="0"/>
              <a:t> is located in western Turkey.</a:t>
            </a:r>
          </a:p>
          <a:p>
            <a:endParaRPr lang="en-US" dirty="0"/>
          </a:p>
          <a:p>
            <a:r>
              <a:rPr lang="en-US" dirty="0"/>
              <a:t>tb041705170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3691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view that </a:t>
            </a:r>
            <a:r>
              <a:rPr lang="en-US" dirty="0" err="1"/>
              <a:t>Gallio</a:t>
            </a:r>
            <a:r>
              <a:rPr lang="en-US" dirty="0"/>
              <a:t> would have had as he looked down at</a:t>
            </a:r>
            <a:r>
              <a:rPr lang="en-US" baseline="0" dirty="0"/>
              <a:t> the plaintiffs.</a:t>
            </a:r>
            <a:endParaRPr lang="en-US" dirty="0"/>
          </a:p>
          <a:p>
            <a:endParaRPr lang="en-US" dirty="0"/>
          </a:p>
          <a:p>
            <a:r>
              <a:rPr lang="en-US" dirty="0"/>
              <a:t>jc0111152364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2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the short distance (7 miles; 11 km) from Corinth to the port city of Cenchreae.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8576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Paul’s return on his second missionary journey, departing from Cenchreae on his way to Ephesus.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117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819762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During the period of the Roman Empire, Ephesus vied for political, economic, and religious supremacy among all the cities of Asia Minor. It was the capital of the Roman province of Asia and an important seaport for travel and trade through Asia Minor along the </a:t>
            </a:r>
            <a:r>
              <a:rPr lang="en-US" sz="1200" dirty="0" err="1"/>
              <a:t>Cayster</a:t>
            </a:r>
            <a:r>
              <a:rPr lang="en-US" sz="1200" dirty="0"/>
              <a:t> (</a:t>
            </a:r>
            <a:r>
              <a:rPr lang="en-US" sz="1200" dirty="0" err="1"/>
              <a:t>Kaystros</a:t>
            </a:r>
            <a:r>
              <a:rPr lang="en-US" sz="1200" dirty="0"/>
              <a:t>) River Valley. Ephesus moved around as the </a:t>
            </a:r>
            <a:r>
              <a:rPr lang="en-US" sz="1200" dirty="0" err="1"/>
              <a:t>Cayster</a:t>
            </a:r>
            <a:r>
              <a:rPr lang="en-US" sz="1200" dirty="0"/>
              <a:t> River silted the harbor. As the city decayed, the harbor was neglected, and today Ephesus sits 7 miles (11.2 km) from the coast. However,</a:t>
            </a:r>
            <a:r>
              <a:rPr lang="en-US" sz="1200" baseline="0" dirty="0"/>
              <a:t> when Paul came to Ephesus, he would have landed at what is now a field in the distance and walked up Harbor Street toward the theater.</a:t>
            </a:r>
            <a:endParaRPr lang="en-US" sz="1200" dirty="0"/>
          </a:p>
          <a:p>
            <a:endParaRPr lang="en-US" dirty="0"/>
          </a:p>
          <a:p>
            <a:r>
              <a:rPr lang="en-US" dirty="0"/>
              <a:t>tb041405354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1190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p:spPr>
        <p:txBody>
          <a:bodyPr/>
          <a:lstStyle/>
          <a:p>
            <a:pPr marR="0" lvl="0" algn="l" defTabSz="914400" rtl="0" eaLnBrk="1" fontAlgn="auto" latinLnBrk="0" hangingPunct="1">
              <a:lnSpc>
                <a:spcPct val="80000"/>
              </a:lnSpc>
              <a:spcBef>
                <a:spcPts val="0"/>
              </a:spcBef>
              <a:spcAft>
                <a:spcPts val="0"/>
              </a:spcAft>
              <a:buClrTx/>
              <a:buSzTx/>
              <a:buFontTx/>
              <a:buNone/>
              <a:tabLst/>
              <a:defRPr/>
            </a:pPr>
            <a:r>
              <a:rPr lang="en-US" sz="1100" dirty="0"/>
              <a:t>Caesar Augustus gave Caesarea to King Herod in 30 BC. Construction was begun by Herod in 22 BC on an artificial hill. Herod named the city was in honor of Augustus. From</a:t>
            </a:r>
            <a:r>
              <a:rPr lang="en-US" sz="1100" baseline="0" dirty="0"/>
              <a:t> an economic standpoint, t</a:t>
            </a:r>
            <a:r>
              <a:rPr lang="en-US" sz="1100" dirty="0"/>
              <a:t>his city was one of the most important cities in Herod’s kingdom. In Herod’s day, the city had a population of 100,000, larger even than Jerusalem, and covered about 170 acres. </a:t>
            </a:r>
          </a:p>
          <a:p>
            <a:pPr marR="0" lvl="0" algn="l" defTabSz="914400" rtl="0" eaLnBrk="1" fontAlgn="auto" latinLnBrk="0" hangingPunct="1">
              <a:lnSpc>
                <a:spcPct val="80000"/>
              </a:lnSpc>
              <a:spcBef>
                <a:spcPts val="0"/>
              </a:spcBef>
              <a:spcAft>
                <a:spcPts val="0"/>
              </a:spcAft>
              <a:buClrTx/>
              <a:buSzTx/>
              <a:buFontTx/>
              <a:buNone/>
              <a:tabLst/>
              <a:defRPr/>
            </a:pPr>
            <a:endParaRPr lang="en-US" sz="1100" dirty="0"/>
          </a:p>
          <a:p>
            <a:pPr marL="228600" indent="-228600" eaLnBrk="1" hangingPunct="1">
              <a:lnSpc>
                <a:spcPct val="80000"/>
              </a:lnSpc>
            </a:pPr>
            <a:r>
              <a:rPr lang="en-US" sz="1100" dirty="0"/>
              <a:t>tb121704931</a:t>
            </a:r>
          </a:p>
        </p:txBody>
      </p:sp>
      <p:sp>
        <p:nvSpPr>
          <p:cNvPr id="27651"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5B49E-A2B0-4B7B-8B66-4EC1929A3FB3}" type="slidenum">
              <a:rPr kumimoji="0" lang="en-US" sz="1200" b="1" u="none" strike="noStrike" kern="1200" cap="none" spc="0" normalizeH="0" baseline="0" noProof="0" smtClean="0">
                <a:ln>
                  <a:noFill/>
                </a:ln>
                <a:solidFill>
                  <a:prstClr val="black"/>
                </a:solidFill>
                <a:effectLst/>
                <a:uLnTx/>
                <a:uFillTx/>
                <a:latin typeface="Times New Roman"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1" u="none" strike="noStrike" kern="1200" cap="none" spc="0" normalizeH="0" baseline="0" noProof="0" dirty="0">
              <a:ln>
                <a:noFill/>
              </a:ln>
              <a:solidFill>
                <a:prstClr val="black"/>
              </a:solidFill>
              <a:effectLst/>
              <a:uLnTx/>
              <a:uFillTx/>
              <a:latin typeface="Times New Roman" pitchFamily="18" charset="0"/>
              <a:ea typeface="+mn-ea"/>
              <a:cs typeface="Arial" panose="020B0604020202020204" pitchFamily="34" charset="0"/>
            </a:endParaRPr>
          </a:p>
        </p:txBody>
      </p:sp>
    </p:spTree>
    <p:extLst>
      <p:ext uri="{BB962C8B-B14F-4D97-AF65-F5344CB8AC3E}">
        <p14:creationId xmlns:p14="http://schemas.microsoft.com/office/powerpoint/2010/main" val="42744346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photo</a:t>
            </a:r>
            <a:r>
              <a:rPr lang="en-US" baseline="0" dirty="0"/>
              <a:t> </a:t>
            </a:r>
            <a:r>
              <a:rPr lang="en-US" dirty="0"/>
              <a:t>the outer harbor is clearly visible at the top-right of this image. The area which was once the inner harbor is the green grassy area just below the outer harbor. The area of the Temple of Roma and Augusta was later covered by a Byzantine octagonal church in the 6th century AD. For more photos of Caesarea, see other places where Caesarea is mentioned more prominently in </a:t>
            </a:r>
            <a:r>
              <a:rPr lang="ar-SA" dirty="0"/>
              <a:t>اعمال</a:t>
            </a:r>
            <a:r>
              <a:rPr lang="en-US" dirty="0"/>
              <a:t>, including chapter 10. </a:t>
            </a:r>
          </a:p>
          <a:p>
            <a:endParaRPr lang="en-US" dirty="0"/>
          </a:p>
          <a:p>
            <a:r>
              <a:rPr lang="en-US" dirty="0"/>
              <a:t>adr1805210010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546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aseline="0" dirty="0"/>
              <a:t>After passing Antipatris, Paul would have likely followed the Beth </a:t>
            </a:r>
            <a:r>
              <a:rPr lang="en-US" baseline="0" dirty="0" err="1"/>
              <a:t>Horon</a:t>
            </a:r>
            <a:r>
              <a:rPr lang="en-US" baseline="0" dirty="0"/>
              <a:t> ridge route from the lowlands into the Judean Hill country. This route along the Beth </a:t>
            </a:r>
            <a:r>
              <a:rPr lang="en-US" baseline="0" dirty="0" err="1"/>
              <a:t>Horon</a:t>
            </a:r>
            <a:r>
              <a:rPr lang="en-US" baseline="0" dirty="0"/>
              <a:t> ridge provided the easiest and most gradual ascent from the coastal plain to the hill country. This helps illustrate the concept of “going up” to Jerusalem.</a:t>
            </a:r>
            <a:endParaRPr lang="en-US" dirty="0"/>
          </a:p>
          <a:p>
            <a:endParaRPr lang="en-US" dirty="0"/>
          </a:p>
          <a:p>
            <a:r>
              <a:rPr lang="en-US" dirty="0"/>
              <a:t>tb010703101</a:t>
            </a:r>
          </a:p>
        </p:txBody>
      </p:sp>
    </p:spTree>
    <p:extLst>
      <p:ext uri="{BB962C8B-B14F-4D97-AF65-F5344CB8AC3E}">
        <p14:creationId xmlns:p14="http://schemas.microsoft.com/office/powerpoint/2010/main" val="602041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coin was minted about ten years after Paul’s visit to Antioch recorded in this verse. The obverse side of this coin (left) shows </a:t>
            </a:r>
            <a:r>
              <a:rPr lang="en-US" dirty="0"/>
              <a:t>a laureate and draped bust of Apollo. The reverse side (right) shows a lyre (</a:t>
            </a:r>
            <a:r>
              <a:rPr lang="en-US" i="1" dirty="0" err="1"/>
              <a:t>chelys</a:t>
            </a:r>
            <a:r>
              <a:rPr lang="en-US" dirty="0"/>
              <a:t>), which was the instrument of Apollo. It is inscribed “of the </a:t>
            </a:r>
            <a:r>
              <a:rPr lang="en-US" dirty="0" err="1"/>
              <a:t>Antiochenes</a:t>
            </a:r>
            <a:r>
              <a:rPr lang="en-US" dirty="0"/>
              <a:t>” (</a:t>
            </a:r>
            <a:r>
              <a:rPr lang="el-GR" dirty="0"/>
              <a:t>ΑΝΤΙΟΧΕ</a:t>
            </a:r>
            <a:r>
              <a:rPr lang="en-US" dirty="0"/>
              <a:t>[</a:t>
            </a:r>
            <a:r>
              <a:rPr lang="el-GR" dirty="0"/>
              <a:t>ΩΝ</a:t>
            </a:r>
            <a:r>
              <a:rPr lang="en-US" dirty="0"/>
              <a:t>]),</a:t>
            </a:r>
            <a:r>
              <a:rPr lang="en-US" baseline="0" dirty="0"/>
              <a:t> followed by</a:t>
            </a:r>
            <a:r>
              <a:rPr lang="el-GR" dirty="0"/>
              <a:t> ΕΤ</a:t>
            </a:r>
            <a:r>
              <a:rPr lang="en-US" dirty="0"/>
              <a:t> (abbreviated name of a magistrate)</a:t>
            </a:r>
            <a:r>
              <a:rPr lang="en-US" baseline="0" dirty="0"/>
              <a:t> and</a:t>
            </a:r>
            <a:r>
              <a:rPr lang="el-GR" dirty="0"/>
              <a:t> ΑΙΡ</a:t>
            </a:r>
            <a:r>
              <a:rPr lang="en-US" dirty="0"/>
              <a:t> (Caesarian Year 111 = AD 62/63; or, possibly, </a:t>
            </a:r>
            <a:r>
              <a:rPr lang="el-GR" dirty="0"/>
              <a:t>ΛΙΡ</a:t>
            </a:r>
            <a:r>
              <a:rPr lang="en-US" dirty="0"/>
              <a:t> = CY110 = AD 61/62). </a:t>
            </a:r>
            <a:r>
              <a:rPr lang="en-US" sz="1200" dirty="0"/>
              <a:t>This coin is in the Jared James Clark Collection.</a:t>
            </a:r>
          </a:p>
          <a:p>
            <a:endParaRPr lang="en-US" sz="1200" dirty="0"/>
          </a:p>
          <a:p>
            <a:r>
              <a:rPr lang="en-US" dirty="0"/>
              <a:t>Left (obverse): tb030117615b; right (reverse): tb030117620b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685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verse marks the beginning of Paul’s third</a:t>
            </a:r>
            <a:r>
              <a:rPr lang="en-US" baseline="0" dirty="0"/>
              <a:t> missionary journey. </a:t>
            </a:r>
            <a:r>
              <a:rPr lang="en-US" dirty="0"/>
              <a:t>The </a:t>
            </a:r>
            <a:r>
              <a:rPr lang="en-US" dirty="0" err="1"/>
              <a:t>Amanus</a:t>
            </a:r>
            <a:r>
              <a:rPr lang="en-US" dirty="0"/>
              <a:t> Mountains were a barrier to land</a:t>
            </a:r>
            <a:r>
              <a:rPr lang="en-US" baseline="0" dirty="0"/>
              <a:t> travel north of Antioch. Two passes were usually used by those wishing to traverse the region, the Syrian Gates in the south and the </a:t>
            </a:r>
            <a:r>
              <a:rPr lang="en-US" baseline="0" dirty="0" err="1"/>
              <a:t>Amanian</a:t>
            </a:r>
            <a:r>
              <a:rPr lang="en-US" baseline="0" dirty="0"/>
              <a:t> Gate further to the north. The logical route for Paul would have been to take the southern route. If so, he would have travelled the ancient road through the Syrian Gates (Belen Pass) shown here.</a:t>
            </a:r>
            <a:r>
              <a:rPr lang="en-US" dirty="0"/>
              <a:t> </a:t>
            </a:r>
          </a:p>
          <a:p>
            <a:endParaRPr lang="en-US" dirty="0"/>
          </a:p>
          <a:p>
            <a:r>
              <a:rPr lang="en-US" dirty="0"/>
              <a:t>adr1005168630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5490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Paul’s third journey began with him visiting churches he had founded on earlier travels. As with the first two journeys, he was sent out by the church in Antioch.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70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a:t>
            </a:r>
            <a:r>
              <a:rPr lang="en-US" dirty="0" err="1"/>
              <a:t>Lystra</a:t>
            </a:r>
            <a:r>
              <a:rPr lang="en-US" dirty="0"/>
              <a:t>” (LVSTRA) can be seen in the inscription close-up pictured here. This inscription was photographed at the Konya Museum.</a:t>
            </a:r>
          </a:p>
          <a:p>
            <a:endParaRPr lang="en-US" dirty="0"/>
          </a:p>
          <a:p>
            <a:r>
              <a:rPr lang="en-US" dirty="0"/>
              <a:t>tb010201698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598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coin was minted in Alexandria shortly before Apollos came to Ephesus. The obverse depicts a laureate head of Claudius and date mark L</a:t>
            </a:r>
            <a:r>
              <a:rPr lang="el-GR" dirty="0"/>
              <a:t>Ι</a:t>
            </a:r>
            <a:r>
              <a:rPr lang="en-US" dirty="0"/>
              <a:t> (year 10 = AD 49–50). Although the obverse was struck off-center on this example, a comparison with other coins of the same type shows that it is </a:t>
            </a:r>
            <a:r>
              <a:rPr lang="en-US" i="0" dirty="0"/>
              <a:t>inscribed “Tiberius Claudius Caesar Augustus </a:t>
            </a:r>
            <a:r>
              <a:rPr lang="en-US" i="0" dirty="0" err="1"/>
              <a:t>Germanicus</a:t>
            </a:r>
            <a:r>
              <a:rPr lang="en-US" i="0" dirty="0"/>
              <a:t>” (</a:t>
            </a:r>
            <a:r>
              <a:rPr lang="el-GR" i="0" dirty="0"/>
              <a:t>ΤΙ ΚΛΑΥ ΚΑΙ ϹΕΒΑϹ ΓΕΡΜΑ</a:t>
            </a:r>
            <a:r>
              <a:rPr lang="en-US" i="0" dirty="0"/>
              <a:t>). The reverse depicts an upright caduceus tied between four stalks of grain. It is inscribed “</a:t>
            </a:r>
            <a:r>
              <a:rPr lang="en-US" i="0" dirty="0" err="1"/>
              <a:t>Autokra</a:t>
            </a:r>
            <a:r>
              <a:rPr lang="en-US" i="0" dirty="0"/>
              <a:t>” (</a:t>
            </a:r>
            <a:r>
              <a:rPr lang="el-GR" i="0" dirty="0"/>
              <a:t>ΑΥΤΟΚΡΑ</a:t>
            </a:r>
            <a:r>
              <a:rPr lang="en-US" i="0" dirty="0"/>
              <a:t>), short for “</a:t>
            </a:r>
            <a:r>
              <a:rPr lang="en-US" i="0" dirty="0" err="1"/>
              <a:t>autokrator</a:t>
            </a:r>
            <a:r>
              <a:rPr lang="en-US" i="0" dirty="0"/>
              <a:t>,” meaning “one who rules by himself.” </a:t>
            </a:r>
            <a:r>
              <a:rPr lang="en-US" sz="1200" i="0" dirty="0"/>
              <a:t>This coin is in the Jared James Clark Collection.</a:t>
            </a:r>
          </a:p>
          <a:p>
            <a:endParaRPr lang="en-US" sz="1200" dirty="0"/>
          </a:p>
          <a:p>
            <a:r>
              <a:rPr lang="en-US" dirty="0"/>
              <a:t>Left (obverse): tb030217895b; right (reverse): tb030217900b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4870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most likely that Apollos received formal training in rhetoric and public speaking, as this was widely studied and taught in Alexandria. That he</a:t>
            </a:r>
            <a:r>
              <a:rPr lang="en-US" sz="1200" kern="1200" baseline="0" dirty="0">
                <a:solidFill>
                  <a:schemeClr val="tx1"/>
                </a:solidFill>
                <a:effectLst/>
                <a:latin typeface="+mn-lt"/>
                <a:ea typeface="+mn-ea"/>
                <a:cs typeface="+mn-cs"/>
              </a:rPr>
              <a:t> was an “eloquent man” (</a:t>
            </a:r>
            <a:r>
              <a:rPr lang="en-US" sz="1200" i="1" kern="1200" baseline="0" dirty="0" err="1">
                <a:solidFill>
                  <a:schemeClr val="tx1"/>
                </a:solidFill>
                <a:effectLst/>
                <a:latin typeface="+mn-lt"/>
                <a:ea typeface="+mn-ea"/>
                <a:cs typeface="+mn-cs"/>
              </a:rPr>
              <a:t>aner</a:t>
            </a:r>
            <a:r>
              <a:rPr lang="en-US" sz="1200" i="1" kern="1200" baseline="0" dirty="0">
                <a:solidFill>
                  <a:schemeClr val="tx1"/>
                </a:solidFill>
                <a:effectLst/>
                <a:latin typeface="+mn-lt"/>
                <a:ea typeface="+mn-ea"/>
                <a:cs typeface="+mn-cs"/>
              </a:rPr>
              <a:t> </a:t>
            </a:r>
            <a:r>
              <a:rPr lang="en-US" sz="1200" i="1" kern="1200" baseline="0" dirty="0" err="1">
                <a:solidFill>
                  <a:schemeClr val="tx1"/>
                </a:solidFill>
                <a:effectLst/>
                <a:latin typeface="+mn-lt"/>
                <a:ea typeface="+mn-ea"/>
                <a:cs typeface="+mn-cs"/>
              </a:rPr>
              <a:t>logios</a:t>
            </a:r>
            <a:r>
              <a:rPr lang="en-US" sz="1200" kern="1200" baseline="0" dirty="0">
                <a:solidFill>
                  <a:schemeClr val="tx1"/>
                </a:solidFill>
                <a:effectLst/>
                <a:latin typeface="+mn-lt"/>
                <a:ea typeface="+mn-ea"/>
                <a:cs typeface="+mn-cs"/>
              </a:rPr>
              <a:t>, </a:t>
            </a:r>
            <a:r>
              <a:rPr lang="el-GR" sz="1200" b="0" i="0" u="none" strike="noStrike" kern="1200" baseline="0" dirty="0">
                <a:solidFill>
                  <a:schemeClr val="tx1"/>
                </a:solidFill>
                <a:latin typeface="+mn-lt"/>
                <a:ea typeface="+mn-ea"/>
                <a:cs typeface="+mn-cs"/>
              </a:rPr>
              <a:t>ἀνὴρ λόγιος</a:t>
            </a:r>
            <a:r>
              <a:rPr lang="en-US" sz="1200" kern="1200" baseline="0" dirty="0">
                <a:solidFill>
                  <a:schemeClr val="tx1"/>
                </a:solidFill>
                <a:effectLst/>
                <a:latin typeface="+mn-lt"/>
                <a:ea typeface="+mn-ea"/>
                <a:cs typeface="+mn-cs"/>
              </a:rPr>
              <a:t>) indicates that he was learned, cultured, and s</a:t>
            </a:r>
            <a:r>
              <a:rPr lang="en-US" sz="1200" kern="1200" dirty="0">
                <a:solidFill>
                  <a:schemeClr val="tx1"/>
                </a:solidFill>
                <a:effectLst/>
                <a:latin typeface="+mn-lt"/>
                <a:ea typeface="+mn-ea"/>
                <a:cs typeface="+mn-cs"/>
              </a:rPr>
              <a:t>poke with skill. </a:t>
            </a:r>
            <a:endParaRPr lang="en-US" dirty="0"/>
          </a:p>
          <a:p>
            <a:endParaRPr lang="en-US" dirty="0"/>
          </a:p>
          <a:p>
            <a:r>
              <a:rPr lang="en-US" dirty="0"/>
              <a:t>adr1603267882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1947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Latin inscription from the 2nd century AD preserves the name “Priscilla.” The inscription is written on a s</a:t>
            </a:r>
            <a:r>
              <a:rPr lang="en-US" dirty="0"/>
              <a:t>lab installed by </a:t>
            </a:r>
            <a:r>
              <a:rPr lang="en-US" dirty="0" err="1"/>
              <a:t>Ulpia</a:t>
            </a:r>
            <a:r>
              <a:rPr lang="en-US" dirty="0"/>
              <a:t> Priscilla for husband </a:t>
            </a:r>
            <a:r>
              <a:rPr lang="en-US" dirty="0" err="1"/>
              <a:t>Aphetus</a:t>
            </a:r>
            <a:r>
              <a:rPr lang="en-US" dirty="0"/>
              <a:t>, an imperial freedman who compiled guest lists for an emperor. This inscription was photographed in the National Museum of Rome at the Diocletian Baths.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tb0513178490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8473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inscription at the front of the Celsus Library in Ephesus mentions the Consul Gaius Julius Aquila as the one who built the library in AD</a:t>
            </a:r>
            <a:r>
              <a:rPr lang="en-US" baseline="0" dirty="0"/>
              <a:t> </a:t>
            </a:r>
            <a:r>
              <a:rPr lang="en-US" dirty="0"/>
              <a:t>110 as memorial to his father, Gaius Julius </a:t>
            </a:r>
            <a:r>
              <a:rPr lang="en-US" dirty="0" err="1"/>
              <a:t>Celsu</a:t>
            </a:r>
            <a:r>
              <a:rPr lang="en-US" dirty="0"/>
              <a:t> </a:t>
            </a:r>
            <a:r>
              <a:rPr lang="en-US" dirty="0" err="1"/>
              <a:t>Polemaeanus</a:t>
            </a:r>
            <a:r>
              <a:rPr lang="en-US" dirty="0"/>
              <a:t>, the governor of Asia from 105–107. The photo serves here as an illustration of another man named Aquila who spent time in Ephesus about 50</a:t>
            </a:r>
            <a:r>
              <a:rPr lang="en-US" baseline="0" dirty="0"/>
              <a:t> years after the events of this chapter</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tb010317247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24709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possible route that Aquila took to visit Achaia, almost certainly heading to Corinth, as Paul later references Apollo’s ministry in that city in 1 Corinthians 1:12; 3:4-6, 22; 4:6.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65740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3" lvl="2" indent="0">
              <a:lnSpc>
                <a:spcPct val="110000"/>
              </a:lnSpc>
              <a:buNone/>
            </a:pPr>
            <a:r>
              <a:rPr lang="en-US" sz="1200" dirty="0"/>
              <a:t>We can only marvel that we have a copy of the entire Isaiah scroll that dates to more than 100 years before the birth of Jesus. This passage which so carefully describes the origin, suffering, and vindication of God’s Servant was read by numerous Jews before God fulfilled this prophecy precisely in the life and ministry of Jesus of Nazareth. Apollos proved the Messiahship of Jesus by comparing the predictions of the Hebrew Scriptures with the events of Jesus’s life. The Great Isaiah Scroll is owned by the Israel Museum in Jerusalem. This image is public domain, from Wikimedia: https://commons.wikimedia.org/wiki/File:The_Great_Isaiah_Scroll_MS_A_(1QIsa)_-_Google_Art_Project-x0-y0.jpg</a:t>
            </a:r>
          </a:p>
          <a:p>
            <a:pPr marL="4763" lvl="2" indent="0">
              <a:lnSpc>
                <a:spcPct val="110000"/>
              </a:lnSpc>
              <a:buNone/>
            </a:pPr>
            <a:endParaRPr lang="en-US" sz="1200" dirty="0"/>
          </a:p>
          <a:p>
            <a:pPr marL="4763" lvl="2" indent="0">
              <a:lnSpc>
                <a:spcPct val="110000"/>
              </a:lnSpc>
              <a:buNone/>
            </a:pPr>
            <a:r>
              <a:rPr lang="en-US" sz="1200" dirty="0"/>
              <a:t>isax0y0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0302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18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a:t>
            </a:r>
            <a:r>
              <a:rPr lang="en-US" sz="1200" dirty="0"/>
              <a:t>https://</a:t>
            </a:r>
            <a:r>
              <a:rPr lang="en-US" sz="1200" dirty="0" err="1"/>
              <a:t>www.bibleplaces.com</a:t>
            </a:r>
            <a:r>
              <a:rPr lang="en-US" sz="1200" dirty="0"/>
              <a:t>/</a:t>
            </a:r>
            <a:r>
              <a:rPr lang="ar-SA" sz="1200" dirty="0"/>
              <a:t>اعمال</a:t>
            </a:r>
            <a:r>
              <a:rPr lang="en-US" sz="1200" dirty="0"/>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volume are provided free, lifetime updates to the collection.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4180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4913242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Word collections like this show the prominence of certain words within passages or books. The larger the word, the more frequent its occurrence. </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83</a:t>
            </a:fld>
            <a:endParaRPr lang="en-US"/>
          </a:p>
        </p:txBody>
      </p:sp>
    </p:spTree>
    <p:extLst>
      <p:ext uri="{BB962C8B-B14F-4D97-AF65-F5344CB8AC3E}">
        <p14:creationId xmlns:p14="http://schemas.microsoft.com/office/powerpoint/2010/main" val="293647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collections like this show the prominence of certain words within passages or books. The larger the word, the more frequent its occurrence. The point here is that JESUS is the focal point of the gospel!</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84</a:t>
            </a:fld>
            <a:endParaRPr lang="en-US"/>
          </a:p>
        </p:txBody>
      </p:sp>
    </p:spTree>
    <p:extLst>
      <p:ext uri="{BB962C8B-B14F-4D97-AF65-F5344CB8AC3E}">
        <p14:creationId xmlns:p14="http://schemas.microsoft.com/office/powerpoint/2010/main" val="1974520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27110-ABE0-BF74-19B5-50CA87B76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E9C53-F65A-C3B5-3C65-2F20F0786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005B2-C898-A9B5-4EEC-FD488413C8C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preaching series on Acts at Crossroads International Church Singapore in 2021 was called “Good News on the Move.” </a:t>
            </a:r>
          </a:p>
          <a:p>
            <a:r>
              <a:rPr lang="en-US" sz="1200" kern="1200" dirty="0">
                <a:solidFill>
                  <a:schemeClr val="tx1"/>
                </a:solidFill>
                <a:effectLst/>
                <a:latin typeface="+mn-lt"/>
                <a:ea typeface="+mn-ea"/>
                <a:cs typeface="+mn-cs"/>
              </a:rPr>
              <a:t>_________</a:t>
            </a:r>
          </a:p>
          <a:p>
            <a:r>
              <a:rPr lang="en-US" sz="1200" kern="1200" dirty="0">
                <a:solidFill>
                  <a:schemeClr val="tx1"/>
                </a:solidFill>
                <a:effectLst/>
                <a:latin typeface="+mn-lt"/>
                <a:ea typeface="+mn-ea"/>
                <a:cs typeface="+mn-cs"/>
              </a:rPr>
              <a:t>NS-05-Acts1-2—slide 178</a:t>
            </a:r>
          </a:p>
          <a:p>
            <a:r>
              <a:rPr lang="en-US" dirty="0"/>
              <a:t>NS-05-Acts17-19—85</a:t>
            </a:r>
          </a:p>
        </p:txBody>
      </p:sp>
      <p:sp>
        <p:nvSpPr>
          <p:cNvPr id="4" name="Slide Number Placeholder 3">
            <a:extLst>
              <a:ext uri="{FF2B5EF4-FFF2-40B4-BE49-F238E27FC236}">
                <a16:creationId xmlns:a16="http://schemas.microsoft.com/office/drawing/2014/main" id="{82DD8407-E2CB-FAA6-BB04-6554364F3234}"/>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7451681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the NT era, the message of Jesus had spread westward to Rome. All areas with Christian communities appear in orange.</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87</a:t>
            </a:fld>
            <a:endParaRPr lang="en-US"/>
          </a:p>
        </p:txBody>
      </p:sp>
    </p:spTree>
    <p:extLst>
      <p:ext uri="{BB962C8B-B14F-4D97-AF65-F5344CB8AC3E}">
        <p14:creationId xmlns:p14="http://schemas.microsoft.com/office/powerpoint/2010/main" val="13804579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Gentile churches typically do not celebrate the Jewish feast of Pentecost, yet it also </a:t>
            </a:r>
            <a:r>
              <a:rPr lang="en-US" dirty="0" err="1"/>
              <a:t>commorates</a:t>
            </a:r>
            <a:r>
              <a:rPr lang="en-US" dirty="0"/>
              <a:t> the beginning of the Church itself.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078177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B4674-36F1-A852-41FB-B48804B1A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3BCF8-46CD-352A-46FE-DC019F7B3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5EE43-C437-8A74-D0FF-92FA6E78F6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7265A4-E248-503E-B17A-B63BE6FB53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4986356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875995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possible route that Aquila took to visit Achaia, almost certainly heading to Corinth, as Paul later references Apollo’s ministry in that city in 1 Corinthians 1:12; 3:4-6, 22; 4:6.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0887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a:p>
            <a:r>
              <a:rPr lang="en-SG" dirty="0"/>
              <a:t>_______</a:t>
            </a:r>
          </a:p>
          <a:p>
            <a:r>
              <a:rPr lang="en-SG" dirty="0"/>
              <a:t>NS-03-Luke1-12—slide 177</a:t>
            </a:r>
          </a:p>
          <a:p>
            <a:r>
              <a:rPr lang="en-SG" dirty="0"/>
              <a:t>NS-05-Acts17-19—slide 100</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102987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E2808F-3710-0047-A99B-8FA118A19A71}" type="slidenum">
              <a:rPr lang="en-US" sz="1200" b="1">
                <a:solidFill>
                  <a:srgbClr val="000000"/>
                </a:solidFill>
                <a:latin typeface="Arial" panose="020B0604020202020204" pitchFamily="34" charset="0"/>
              </a:rPr>
              <a:pPr/>
              <a:t>103</a:t>
            </a:fld>
            <a:endParaRPr lang="en-US" sz="1200" b="1" dirty="0">
              <a:solidFill>
                <a:srgbClr val="000000"/>
              </a:solidFill>
              <a:latin typeface="Arial" panose="020B0604020202020204" pitchFamily="34" charset="0"/>
            </a:endParaRPr>
          </a:p>
        </p:txBody>
      </p:sp>
      <p:sp>
        <p:nvSpPr>
          <p:cNvPr id="3153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pitchFamily="-110" charset="0"/>
                <a:ea typeface="ＭＳ Ｐゴシック" pitchFamily="-108" charset="-128"/>
                <a:cs typeface="ＭＳ Ｐゴシック" pitchFamily="-108" charset="-128"/>
              </a:rPr>
              <a:t>ليس من الصعب أن تشهد على ما رأيته - </a:t>
            </a: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70F6E8-02DB-1C40-9D76-6E59B646389E}" type="slidenum">
              <a:rPr lang="en-US" sz="1200" b="1">
                <a:solidFill>
                  <a:srgbClr val="000000"/>
                </a:solidFill>
                <a:latin typeface="Arial" panose="020B0604020202020204" pitchFamily="34" charset="0"/>
              </a:rPr>
              <a:pPr/>
              <a:t>104</a:t>
            </a:fld>
            <a:endParaRPr lang="en-US" sz="1200" b="1" dirty="0">
              <a:solidFill>
                <a:srgbClr val="000000"/>
              </a:solidFill>
              <a:latin typeface="Arial" panose="020B0604020202020204" pitchFamily="34" charset="0"/>
            </a:endParaRPr>
          </a:p>
        </p:txBody>
      </p:sp>
      <p:sp>
        <p:nvSpPr>
          <p:cNvPr id="3174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119A6C-9C04-0F4E-A68A-50BDDAE19241}" type="slidenum">
              <a:rPr lang="en-US" sz="1200" b="1">
                <a:solidFill>
                  <a:srgbClr val="000000"/>
                </a:solidFill>
                <a:latin typeface="Arial" panose="020B0604020202020204" pitchFamily="34" charset="0"/>
              </a:rPr>
              <a:pPr/>
              <a:t>105</a:t>
            </a:fld>
            <a:endParaRPr lang="en-US" sz="1200" b="1" dirty="0">
              <a:solidFill>
                <a:srgbClr val="000000"/>
              </a:solidFill>
              <a:latin typeface="Arial" panose="020B0604020202020204" pitchFamily="34" charset="0"/>
            </a:endParaRPr>
          </a:p>
        </p:txBody>
      </p:sp>
      <p:sp>
        <p:nvSpPr>
          <p:cNvPr id="3194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During the period of the Roman Empire, Ephesus vied for political, economic, and religious supremacy among all the cities of Asia Minor. It was the capital of the Roman province of Asia and an important seaport for travel and trade through Asia Minor along the </a:t>
            </a:r>
            <a:r>
              <a:rPr lang="en-US" sz="1200" dirty="0" err="1"/>
              <a:t>Cayster</a:t>
            </a:r>
            <a:r>
              <a:rPr lang="en-US" sz="1200" dirty="0"/>
              <a:t> (</a:t>
            </a:r>
            <a:r>
              <a:rPr lang="en-US" sz="1200" dirty="0" err="1"/>
              <a:t>Kaystros</a:t>
            </a:r>
            <a:r>
              <a:rPr lang="en-US" sz="1200" dirty="0"/>
              <a:t>) River Valley. Ephesus moved around as the </a:t>
            </a:r>
            <a:r>
              <a:rPr lang="en-US" sz="1200" dirty="0" err="1"/>
              <a:t>Cayster</a:t>
            </a:r>
            <a:r>
              <a:rPr lang="en-US" sz="1200" dirty="0"/>
              <a:t> River silted the harbor. As the city decayed, the harbor was neglected, and today Ephesus sits 7 miles (11.2 km) from the coast. However,</a:t>
            </a:r>
            <a:r>
              <a:rPr lang="en-US" sz="1200" baseline="0" dirty="0"/>
              <a:t> when Paul came to Ephesus, he would have landed at what is now a field in the distance and walked up Harbor Street toward the theater.</a:t>
            </a:r>
            <a:endParaRPr lang="en-US" sz="1200" dirty="0"/>
          </a:p>
          <a:p>
            <a:endParaRPr lang="en-US" dirty="0"/>
          </a:p>
          <a:p>
            <a:r>
              <a:rPr lang="en-US" dirty="0"/>
              <a:t>tb041405354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2081190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Watch </a:t>
            </a:r>
            <a:r>
              <a:rPr lang="en-US" b="1" dirty="0"/>
              <a:t>That's My King Dr. S.M. Lockridge </a:t>
            </a:r>
            <a:endParaRPr lang="en-US" dirty="0"/>
          </a:p>
          <a:p>
            <a:r>
              <a:rPr lang="en-US" dirty="0"/>
              <a:t>https://www.youtube.com/</a:t>
            </a:r>
            <a:r>
              <a:rPr lang="en-US" dirty="0" err="1"/>
              <a:t>watch?v</a:t>
            </a:r>
            <a:r>
              <a:rPr lang="en-US" dirty="0"/>
              <a:t>=</a:t>
            </a:r>
            <a:r>
              <a:rPr lang="en-US" dirty="0" err="1"/>
              <a:t>yzqTFNfeDnE</a:t>
            </a:r>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113</a:t>
            </a:fld>
            <a:endParaRPr lang="en-US"/>
          </a:p>
        </p:txBody>
      </p:sp>
    </p:spTree>
    <p:extLst>
      <p:ext uri="{BB962C8B-B14F-4D97-AF65-F5344CB8AC3E}">
        <p14:creationId xmlns:p14="http://schemas.microsoft.com/office/powerpoint/2010/main" val="7004396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are increasingly accused of disturbing the peace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30920320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—such as in the January 6 US Capitol riot. And yet unbelievers rioted far worse.</a:t>
            </a:r>
            <a:endParaRPr lang="en-US" dirty="0">
              <a:cs typeface="ＭＳ Ｐゴシック" charset="0"/>
            </a:endParaRPr>
          </a:p>
        </p:txBody>
      </p:sp>
    </p:spTree>
    <p:extLst>
      <p:ext uri="{BB962C8B-B14F-4D97-AF65-F5344CB8AC3E}">
        <p14:creationId xmlns:p14="http://schemas.microsoft.com/office/powerpoint/2010/main" val="35408695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Portland had over 100 days of riots in 2020 </a:t>
            </a:r>
            <a:endParaRPr lang="en-US" dirty="0">
              <a:cs typeface="ＭＳ Ｐゴシック" charset="0"/>
            </a:endParaRPr>
          </a:p>
        </p:txBody>
      </p:sp>
    </p:spTree>
    <p:extLst>
      <p:ext uri="{BB962C8B-B14F-4D97-AF65-F5344CB8AC3E}">
        <p14:creationId xmlns:p14="http://schemas.microsoft.com/office/powerpoint/2010/main" val="4561271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that destroyed public buildings.</a:t>
            </a:r>
            <a:endParaRPr lang="en-US" dirty="0">
              <a:cs typeface="ＭＳ Ｐゴシック" charset="0"/>
            </a:endParaRPr>
          </a:p>
        </p:txBody>
      </p:sp>
    </p:spTree>
    <p:extLst>
      <p:ext uri="{BB962C8B-B14F-4D97-AF65-F5344CB8AC3E}">
        <p14:creationId xmlns:p14="http://schemas.microsoft.com/office/powerpoint/2010/main" val="28064185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Milwaukie rioting destroyed 5 miles of buildings in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Here is a satire on the CNN report (not the real report but a depiction of how a riot can be peaceful!):</a:t>
            </a:r>
          </a:p>
          <a:p>
            <a:endParaRPr lang="en-US" sz="1200" kern="1200" dirty="0">
              <a:solidFill>
                <a:schemeClr val="tx1"/>
              </a:solidFill>
              <a:effectLst/>
              <a:latin typeface="+mn-lt"/>
              <a:ea typeface="+mn-ea"/>
              <a:cs typeface="+mn-cs"/>
            </a:endParaRPr>
          </a:p>
          <a:p>
            <a:r>
              <a:rPr lang="en-US" dirty="0"/>
              <a:t>“It was a touching scene tonight in Minneapolis as thousands of peaceful protesters lent a helping hand in the effort to keep small businesses closed,” CNN’s Don Lemon cheerfully reported.</a:t>
            </a:r>
          </a:p>
          <a:p>
            <a:r>
              <a:rPr lang="en-US" dirty="0"/>
              <a:t>The protestors used the little-known technique of burning all the stores to the ground to accomplish this noble goal.  Despite many Americans disagreeing with this method, experts are saying what they’ve done is, by far, the most scientifically proven way to prevent the owners from opening up their doors.</a:t>
            </a:r>
          </a:p>
          <a:p>
            <a:r>
              <a:rPr lang="en-US" dirty="0"/>
              <a:t>The folks at CNN also marveled at the environmentally mindful deeds from the protesters.  “Would you look at that?” Chris Cuomo asked in amazement.  “What they’re doing is choosing to not use the energy-guzzling streetlamps.  But rather, they’ve found a way to light-up the city with fire—</a:t>
            </a:r>
            <a:r>
              <a:rPr lang="en-US" dirty="0" err="1"/>
              <a:t>eerrr</a:t>
            </a:r>
            <a:r>
              <a:rPr lang="en-US" dirty="0"/>
              <a:t>, with something more resourceful.”</a:t>
            </a:r>
          </a:p>
          <a:p>
            <a:r>
              <a:rPr lang="en-US" dirty="0"/>
              <a:t>Then minutes later, Lemon carefully squinted his eyes and pointed at the TV screen.  “Zoom in on that guy!” he yelled to his producers.  “He’s… he’s OPENING up his business!”</a:t>
            </a:r>
          </a:p>
          <a:p>
            <a:r>
              <a:rPr lang="en-US" dirty="0"/>
              <a:t>As it turned out, Lemon’s watchful eye was correct.  It was, in fact, a local business owner entering his storefront.  “THAT’S ILLEGAL BEHAVIOR!”  Lemon screamed.</a:t>
            </a:r>
          </a:p>
          <a:p>
            <a:r>
              <a:rPr lang="en-US" dirty="0"/>
              <a:t>Update: Several vigilante-minded CNN cameramen apprehended the reckless man and opted to toss him into a nearby fire.  “I’m glad you guys did that,” Lemon said on-air.  “We cannot have the fabric of society crumble because unruly people act selfishly.”  </a:t>
            </a:r>
          </a:p>
          <a:p>
            <a:r>
              <a:rPr lang="en-US" dirty="0">
                <a:cs typeface="ＭＳ Ｐゴシック" charset="0"/>
              </a:rPr>
              <a:t>______</a:t>
            </a:r>
          </a:p>
          <a:p>
            <a:endParaRPr lang="en-US" dirty="0">
              <a:cs typeface="ＭＳ Ｐゴシック" charset="0"/>
            </a:endParaRPr>
          </a:p>
          <a:p>
            <a:r>
              <a:rPr lang="en-US" dirty="0">
                <a:cs typeface="ＭＳ Ｐゴシック" charset="0"/>
              </a:rPr>
              <a:t>https://</a:t>
            </a:r>
            <a:r>
              <a:rPr lang="en-US" dirty="0" err="1">
                <a:cs typeface="ＭＳ Ｐゴシック" charset="0"/>
              </a:rPr>
              <a:t>thegloriousamerican.com</a:t>
            </a:r>
            <a:r>
              <a:rPr lang="en-US" dirty="0">
                <a:cs typeface="ＭＳ Ｐゴシック" charset="0"/>
              </a:rPr>
              <a:t>/health/cnn-peaceful-protesters-lend-helping-hand-to-keep-small-businesses-closed/</a:t>
            </a:r>
          </a:p>
          <a:p>
            <a:endParaRPr lang="en-US" dirty="0">
              <a:cs typeface="ＭＳ Ｐゴシック" charset="0"/>
            </a:endParaRPr>
          </a:p>
          <a:p>
            <a:r>
              <a:rPr lang="en-US" dirty="0">
                <a:cs typeface="ＭＳ Ｐゴシック" charset="0"/>
              </a:rPr>
              <a:t>Accessed 15 May 2021</a:t>
            </a:r>
          </a:p>
        </p:txBody>
      </p:sp>
    </p:spTree>
    <p:extLst>
      <p:ext uri="{BB962C8B-B14F-4D97-AF65-F5344CB8AC3E}">
        <p14:creationId xmlns:p14="http://schemas.microsoft.com/office/powerpoint/2010/main" val="2503416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Do you know how to diffuse conflict?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3816463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Our series on Acts has emphasized that the Good News on the Move was God’s work.</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06876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ثم ابتدأ بولس بالتحضير لرحلاته التبشيرية الموسعة.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الرحلة رقم 2... الزخم الأوروبي... ذكر بالتفصيل في أعمال الرسل 15 إلى 18.</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بدأت هذه الرحلة الثانية برًا من أنطاكية السورية... وصولاً إلى اليونان... ثم العودة عن طريق البحر ليقدم تقريره إلى كنيسة أورشليم... ثم العودة إلى بلده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كان هناك زراعة كنائس على طول الطريق... كانوا يجتمعون في المجامع كل سبت... يتكلمون إما باليونانية – شكرًا للإسكندر الأكبر – أو العبرية أو اللاتينية. تحدث بولس بكل هذه اللغات. هو ذا وقت تلك الدعوة الشهيرة "أعبر إلى مكدونية وأعنّا". بعد ذلك أقام طويلاً في مدينة كورنثوس البرية الساحلية، على مبعدة رحلة قصيرة من أثينا.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في هذه الرحلة، تباحث مع فلاسفة أثينا في تلّى مارس (آريوس باغوس)، ملاحظًا تمثالهم لـ "الإله المجهول". وألّف عظة حول ذلك!</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تقدر بنحو عامين ونصف العام بين 49 و52 بعد الميلاد.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ثم نأتي إلى زخم بولس الآسيوي... وهذا مسجل في أعمال الرسل 18- 21.</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مرة أخرى، بدأت هذه الرحلة برًّا من أنطاكية السورية... وتم إعادة زيارة العديد من الكنائس الأولى... وشكّل طريقًا على شكل حدوة حصان حول بحر إيجة، في عودته إلى اليونان، سالكًا هذه الطريق مرة أخرى حول حدوة الحصان، وبقي في </a:t>
            </a:r>
            <a:r>
              <a:rPr lang="ar-JO" sz="1800" b="1" dirty="0" err="1">
                <a:effectLst/>
                <a:latin typeface="Calibri" panose="020F0502020204030204" pitchFamily="34" charset="0"/>
                <a:ea typeface="Calibri" panose="020F0502020204030204" pitchFamily="34" charset="0"/>
                <a:cs typeface="Arial" panose="020B0604020202020204" pitchFamily="34" charset="0"/>
              </a:rPr>
              <a:t>ترواس</a:t>
            </a:r>
            <a:r>
              <a:rPr lang="ar-JO" sz="1800" b="1" dirty="0">
                <a:effectLst/>
                <a:latin typeface="Calibri" panose="020F0502020204030204" pitchFamily="34" charset="0"/>
                <a:ea typeface="Calibri" panose="020F0502020204030204" pitchFamily="34" charset="0"/>
                <a:cs typeface="Arial" panose="020B0604020202020204" pitchFamily="34" charset="0"/>
              </a:rPr>
              <a:t>، ثم عاد عن طريق البحر إلى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أمضى بولس وقتًا طويلاً جدًا في معيشته وخدمته الكنيسة في مدينة أفسس. ويذكر لوقا أن بولس أقام شابًا من الموت في أفسس. العديد من الرسائل... ورسائلنا... تمت كتابتها من أفسس.</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واحدة من أكثر الأحداث إثارة التي تم تسجيلها لنا وقعت أحداثها في ملعب مدينة أفسس عندما واجه صنّاع التذكارات في المدينة... أولئك الذين صنعوا تماثيلاً صغيرة للإلهة ديانا، التي كان معبدها في أفسس أحد عجائب الدنيا السبع في العالم القديم.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حوالي خمس سنوات بين 53 و57 ب. م.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Before the riot in Ephesus in </a:t>
            </a:r>
            <a:r>
              <a:rPr lang="ar-SA" dirty="0">
                <a:ea typeface="ＭＳ Ｐゴシック" charset="0"/>
                <a:cs typeface="ＭＳ Ｐゴシック" charset="0"/>
              </a:rPr>
              <a:t>اعمال</a:t>
            </a:r>
            <a:r>
              <a:rPr lang="en-US" dirty="0">
                <a:ea typeface="ＭＳ Ｐゴシック" charset="0"/>
                <a:cs typeface="ＭＳ Ｐゴシック" charset="0"/>
              </a:rPr>
              <a:t> 19:23-41, Christianity had already shown itself peaceful a number of times.</a:t>
            </a:r>
          </a:p>
        </p:txBody>
      </p:sp>
    </p:spTree>
    <p:extLst>
      <p:ext uri="{BB962C8B-B14F-4D97-AF65-F5344CB8AC3E}">
        <p14:creationId xmlns:p14="http://schemas.microsoft.com/office/powerpoint/2010/main" val="26296001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4F51E7B2-EDFD-7140-AD0B-65C26421F04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4D400624-A51D-9146-8BE6-0D1687B867E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r>
              <a:rPr lang="en-US" dirty="0">
                <a:ea typeface="ＭＳ Ｐゴシック" charset="0"/>
                <a:cs typeface="ＭＳ Ｐゴシック" charset="0"/>
              </a:rPr>
              <a:t>Owners of a slave girl in Philippi whom Paul and Silas had released from a demon…</a:t>
            </a:r>
            <a:endParaRPr lang="en-US" altLang="en-US" dirty="0"/>
          </a:p>
        </p:txBody>
      </p:sp>
    </p:spTree>
    <p:extLst>
      <p:ext uri="{BB962C8B-B14F-4D97-AF65-F5344CB8AC3E}">
        <p14:creationId xmlns:p14="http://schemas.microsoft.com/office/powerpoint/2010/main" val="24694692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B822B325-06A2-F742-81AD-C92C4D6BF42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CAFDAF40-6481-214D-8E03-776ABF13C7F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ltLang="en-US" dirty="0"/>
              <a:t>…</a:t>
            </a:r>
            <a:r>
              <a:rPr lang="en-US" dirty="0">
                <a:ea typeface="ＭＳ Ｐゴシック" charset="0"/>
                <a:cs typeface="ＭＳ Ｐゴシック" charset="0"/>
              </a:rPr>
              <a:t>had them beaten, flogged, and imprisoned—but they prayed and sang in prison, which is not exactly rioting behavior (16:16-25). These men caused no riot—rather, they were the victims of the riot caused by others!</a:t>
            </a:r>
          </a:p>
          <a:p>
            <a:endParaRPr lang="en-US" altLang="en-US" dirty="0"/>
          </a:p>
        </p:txBody>
      </p:sp>
    </p:spTree>
    <p:extLst>
      <p:ext uri="{BB962C8B-B14F-4D97-AF65-F5344CB8AC3E}">
        <p14:creationId xmlns:p14="http://schemas.microsoft.com/office/powerpoint/2010/main" val="20348796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Jews in Thessalonica jealous of Paul convincing some fellow Jews that Jesus was Messiah, accused Paul and Silas of causing trouble all over the world (17:6), recruited bad characters and caused a riot (17:2-5). These men caused no riot—rather, they were the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After kicking them out of Thessalonica, these Jews even traveled to Berea and agitated the crowds so the apostles got kicked out of Berea too (17:13-14). These men caused no riot—but they were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At Athens, Epicurean and Stoic philosophers ridiculed Paul publicly, but Paul gave a reasoned defense. Paul caused no riot—rather, he was the victim of the sneering of others (17:18, 32).</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In Corinth, Jews abused Paul (18:6), but Paul only shook out his clothes in response. Paul caused no abuse to them—rather, his friend Sosthenes was the victim of their abuse right in front of the government official (18:17).</a:t>
            </a:r>
          </a:p>
          <a:p>
            <a:pPr eaLnBrk="1" hangingPunct="1"/>
            <a:r>
              <a:rPr lang="en-US" dirty="0">
                <a:ea typeface="ＭＳ Ｐゴシック" charset="0"/>
                <a:cs typeface="ＭＳ Ｐゴシック" charset="0"/>
              </a:rPr>
              <a:t>At Ephesus, Jews publicly maligned Paul and expelled him from the synagogue (19:9). Paul healed people and caused no commotion, but a demon that beat seven sons of a Jewish priest did (19:16)! </a:t>
            </a:r>
          </a:p>
        </p:txBody>
      </p:sp>
    </p:spTree>
    <p:extLst>
      <p:ext uri="{BB962C8B-B14F-4D97-AF65-F5344CB8AC3E}">
        <p14:creationId xmlns:p14="http://schemas.microsoft.com/office/powerpoint/2010/main" val="1749235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In </a:t>
            </a:r>
            <a:r>
              <a:rPr lang="ar-SA" sz="1200" b="1" kern="1200" dirty="0">
                <a:solidFill>
                  <a:schemeClr val="tx1"/>
                </a:solidFill>
                <a:effectLst/>
                <a:latin typeface="+mn-lt"/>
                <a:ea typeface="+mn-ea"/>
                <a:cs typeface="Arial" panose="020B0604020202020204" pitchFamily="34" charset="0"/>
              </a:rPr>
              <a:t>اعمال</a:t>
            </a:r>
            <a:r>
              <a:rPr lang="en-US" sz="1200" kern="1200" dirty="0">
                <a:solidFill>
                  <a:schemeClr val="tx1"/>
                </a:solidFill>
                <a:effectLst/>
                <a:latin typeface="+mn-lt"/>
                <a:ea typeface="+mn-ea"/>
                <a:cs typeface="+mn-cs"/>
              </a:rPr>
              <a:t> 19:1-20, Paul had taught in Ephesus’s School of Tyrannus (19:9). </a:t>
            </a:r>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6E2C18-4510-624B-B406-C0802696D7D9}"/>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353B25CF-F653-3247-B152-9707E69EEDE0}"/>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E44E46-7663-2547-A116-E4B3C43E176E}"/>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A81BDD-F8FB-D542-A512-0BAD012FE9F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8D249-4EC7-704A-BBEF-AC42311FA57C}"/>
              </a:ext>
            </a:extLst>
          </p:cNvPr>
          <p:cNvSpPr>
            <a:spLocks noGrp="1"/>
          </p:cNvSpPr>
          <p:nvPr>
            <p:ph type="sldNum" idx="12"/>
          </p:nvPr>
        </p:nvSpPr>
        <p:spPr/>
        <p:txBody>
          <a:bodyPr/>
          <a:lstStyle>
            <a:lvl1pPr>
              <a:defRPr/>
            </a:lvl1pPr>
          </a:lstStyle>
          <a:p>
            <a:fld id="{11FDF8FE-FB54-4B45-A2BD-C5DAEF5A2DE0}" type="slidenum">
              <a:rPr lang="en-US" altLang="en-US"/>
              <a:pPr/>
              <a:t>‹#›</a:t>
            </a:fld>
            <a:endParaRPr lang="en-US" altLang="en-US"/>
          </a:p>
        </p:txBody>
      </p:sp>
    </p:spTree>
    <p:extLst>
      <p:ext uri="{BB962C8B-B14F-4D97-AF65-F5344CB8AC3E}">
        <p14:creationId xmlns:p14="http://schemas.microsoft.com/office/powerpoint/2010/main" val="14300992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algn="ct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9BE9A9C-AAD1-2744-818B-12FB81DFBDB4}" type="slidenum">
              <a:rPr lang="en-GB"/>
              <a:pPr>
                <a:defRPr/>
              </a:pPr>
              <a:t>‹#›</a:t>
            </a:fld>
            <a:endParaRPr lang="en-GB"/>
          </a:p>
        </p:txBody>
      </p:sp>
    </p:spTree>
    <p:extLst>
      <p:ext uri="{BB962C8B-B14F-4D97-AF65-F5344CB8AC3E}">
        <p14:creationId xmlns:p14="http://schemas.microsoft.com/office/powerpoint/2010/main" val="39690724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16249091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25192977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6903024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6893002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1490665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304166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9171458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6917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6808207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13549443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10909342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5797166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7414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76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55732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1532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404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253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b="1" i="0">
                <a:latin typeface="Arial" panose="020B0604020202020204" pitchFamily="34" charset="0"/>
              </a:defRPr>
            </a:lvl1pPr>
          </a:lstStyle>
          <a:p>
            <a:pPr>
              <a:defRPr/>
            </a:pPr>
            <a:fld id="{37574E59-CF2C-FA45-B219-E99FBD5E507F}" type="slidenum">
              <a:rPr lang="en-US" smtClean="0"/>
              <a:pPr>
                <a:defRPr/>
              </a:pPr>
              <a:t>‹#›</a:t>
            </a:fld>
            <a:endParaRPr lang="en-US" dirty="0"/>
          </a:p>
        </p:txBody>
      </p:sp>
    </p:spTree>
    <p:extLst>
      <p:ext uri="{BB962C8B-B14F-4D97-AF65-F5344CB8AC3E}">
        <p14:creationId xmlns:p14="http://schemas.microsoft.com/office/powerpoint/2010/main" val="30012493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0862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07219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958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41279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99803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33813F-9CAF-E94A-9087-64F5CB5FA4AB}" type="slidenum">
              <a:rPr lang="en-US"/>
              <a:pPr>
                <a:defRPr/>
              </a:pPr>
              <a:t>‹#›</a:t>
            </a:fld>
            <a:endParaRPr lang="en-US"/>
          </a:p>
        </p:txBody>
      </p:sp>
    </p:spTree>
    <p:extLst>
      <p:ext uri="{BB962C8B-B14F-4D97-AF65-F5344CB8AC3E}">
        <p14:creationId xmlns:p14="http://schemas.microsoft.com/office/powerpoint/2010/main" val="13729543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CC5166-5563-3444-8E67-0F403B266CB3}" type="slidenum">
              <a:rPr lang="en-US"/>
              <a:pPr>
                <a:defRPr/>
              </a:pPr>
              <a:t>‹#›</a:t>
            </a:fld>
            <a:endParaRPr lang="en-US"/>
          </a:p>
        </p:txBody>
      </p:sp>
    </p:spTree>
    <p:extLst>
      <p:ext uri="{BB962C8B-B14F-4D97-AF65-F5344CB8AC3E}">
        <p14:creationId xmlns:p14="http://schemas.microsoft.com/office/powerpoint/2010/main" val="2313885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D9246-BF43-064B-A047-2CC70368327C}" type="slidenum">
              <a:rPr lang="en-US"/>
              <a:pPr>
                <a:defRPr/>
              </a:pPr>
              <a:t>‹#›</a:t>
            </a:fld>
            <a:endParaRPr lang="en-US"/>
          </a:p>
        </p:txBody>
      </p:sp>
    </p:spTree>
    <p:extLst>
      <p:ext uri="{BB962C8B-B14F-4D97-AF65-F5344CB8AC3E}">
        <p14:creationId xmlns:p14="http://schemas.microsoft.com/office/powerpoint/2010/main" val="1086570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6D3B1-5447-1A4D-B748-F2D1DFC24629}" type="slidenum">
              <a:rPr lang="en-US"/>
              <a:pPr>
                <a:defRPr/>
              </a:pPr>
              <a:t>‹#›</a:t>
            </a:fld>
            <a:endParaRPr lang="en-US"/>
          </a:p>
        </p:txBody>
      </p:sp>
    </p:spTree>
    <p:extLst>
      <p:ext uri="{BB962C8B-B14F-4D97-AF65-F5344CB8AC3E}">
        <p14:creationId xmlns:p14="http://schemas.microsoft.com/office/powerpoint/2010/main" val="27719738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9B467-1B51-EB44-9AE1-58BC632FD283}" type="slidenum">
              <a:rPr lang="en-US"/>
              <a:pPr>
                <a:defRPr/>
              </a:pPr>
              <a:t>‹#›</a:t>
            </a:fld>
            <a:endParaRPr lang="en-US"/>
          </a:p>
        </p:txBody>
      </p:sp>
    </p:spTree>
    <p:extLst>
      <p:ext uri="{BB962C8B-B14F-4D97-AF65-F5344CB8AC3E}">
        <p14:creationId xmlns:p14="http://schemas.microsoft.com/office/powerpoint/2010/main" val="1091354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sz="1000" dirty="0">
              <a:solidFill>
                <a:srgbClr val="FFFFFF"/>
              </a:solidFill>
              <a:effectLst>
                <a:outerShdw blurRad="38100" dist="38100" dir="2700000" algn="tl">
                  <a:srgbClr val="000000"/>
                </a:outerShdw>
              </a:effectLst>
              <a:ea typeface="+mn-ea"/>
              <a:cs typeface="+mn-cs"/>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sz="1000" dirty="0">
              <a:solidFill>
                <a:srgbClr val="FFFFFF"/>
              </a:solidFill>
              <a:effectLst>
                <a:outerShdw blurRad="38100" dist="38100" dir="2700000" algn="tl">
                  <a:srgbClr val="000000"/>
                </a:outerShdw>
              </a:effectLst>
              <a:ea typeface="+mn-ea"/>
              <a:cs typeface="+mn-cs"/>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sz="1000" smtClean="0">
                <a:solidFill>
                  <a:srgbClr val="FFFFFF"/>
                </a:solidFill>
                <a:effectLst>
                  <a:outerShdw blurRad="38100" dist="38100" dir="2700000" algn="tl">
                    <a:srgbClr val="000000"/>
                  </a:outerShdw>
                </a:effectLst>
              </a:rPr>
              <a:pPr defTabSz="457150" fontAlgn="auto">
                <a:spcBef>
                  <a:spcPts val="0"/>
                </a:spcBef>
                <a:spcAft>
                  <a:spcPts val="0"/>
                </a:spcAft>
                <a:defRPr/>
              </a:pPr>
              <a:t>‹#›</a:t>
            </a:fld>
            <a:endParaRPr lang="en-US" sz="10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48332077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9FC439-3C17-D549-9257-09E7059E9B03}" type="slidenum">
              <a:rPr lang="en-US"/>
              <a:pPr>
                <a:defRPr/>
              </a:pPr>
              <a:t>‹#›</a:t>
            </a:fld>
            <a:endParaRPr lang="en-US"/>
          </a:p>
        </p:txBody>
      </p:sp>
    </p:spTree>
    <p:extLst>
      <p:ext uri="{BB962C8B-B14F-4D97-AF65-F5344CB8AC3E}">
        <p14:creationId xmlns:p14="http://schemas.microsoft.com/office/powerpoint/2010/main" val="30282507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5ED078-2546-0643-8F9A-5757E7F77836}" type="slidenum">
              <a:rPr lang="en-US"/>
              <a:pPr>
                <a:defRPr/>
              </a:pPr>
              <a:t>‹#›</a:t>
            </a:fld>
            <a:endParaRPr lang="en-US"/>
          </a:p>
        </p:txBody>
      </p:sp>
    </p:spTree>
    <p:extLst>
      <p:ext uri="{BB962C8B-B14F-4D97-AF65-F5344CB8AC3E}">
        <p14:creationId xmlns:p14="http://schemas.microsoft.com/office/powerpoint/2010/main" val="8957727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F8ECBA-78CA-D545-BB32-4F03877BAF0B}" type="slidenum">
              <a:rPr lang="en-US"/>
              <a:pPr>
                <a:defRPr/>
              </a:pPr>
              <a:t>‹#›</a:t>
            </a:fld>
            <a:endParaRPr lang="en-US"/>
          </a:p>
        </p:txBody>
      </p:sp>
    </p:spTree>
    <p:extLst>
      <p:ext uri="{BB962C8B-B14F-4D97-AF65-F5344CB8AC3E}">
        <p14:creationId xmlns:p14="http://schemas.microsoft.com/office/powerpoint/2010/main" val="29370656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FBB045-AA7B-F843-B756-B86B7649EFE5}" type="slidenum">
              <a:rPr lang="en-US"/>
              <a:pPr>
                <a:defRPr/>
              </a:pPr>
              <a:t>‹#›</a:t>
            </a:fld>
            <a:endParaRPr lang="en-US"/>
          </a:p>
        </p:txBody>
      </p:sp>
    </p:spTree>
    <p:extLst>
      <p:ext uri="{BB962C8B-B14F-4D97-AF65-F5344CB8AC3E}">
        <p14:creationId xmlns:p14="http://schemas.microsoft.com/office/powerpoint/2010/main" val="25482051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E69EE2-6C37-3544-8789-8CDD0E66F764}" type="slidenum">
              <a:rPr lang="en-US"/>
              <a:pPr>
                <a:defRPr/>
              </a:pPr>
              <a:t>‹#›</a:t>
            </a:fld>
            <a:endParaRPr lang="en-US"/>
          </a:p>
        </p:txBody>
      </p:sp>
    </p:spTree>
    <p:extLst>
      <p:ext uri="{BB962C8B-B14F-4D97-AF65-F5344CB8AC3E}">
        <p14:creationId xmlns:p14="http://schemas.microsoft.com/office/powerpoint/2010/main" val="40549659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3F665B-F554-9F40-B124-736A064E2B80}" type="slidenum">
              <a:rPr lang="en-US"/>
              <a:pPr>
                <a:defRPr/>
              </a:pPr>
              <a:t>‹#›</a:t>
            </a:fld>
            <a:endParaRPr lang="en-US"/>
          </a:p>
        </p:txBody>
      </p:sp>
    </p:spTree>
    <p:extLst>
      <p:ext uri="{BB962C8B-B14F-4D97-AF65-F5344CB8AC3E}">
        <p14:creationId xmlns:p14="http://schemas.microsoft.com/office/powerpoint/2010/main" val="12341895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44136312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04291525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06335018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3932375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71991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42764536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34009861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34605148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7690565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3042320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79853273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545133182"/>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206870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9577810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17468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04645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0211032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1818214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377390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3630373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729364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678981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1393926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018478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882046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0_Custom Layou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9F364-9D0D-4F38-B926-C75DF1112DB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69891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43593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012935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90854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357691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038029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041172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059892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57642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60784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96114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9262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12233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216821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733638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654601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103970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34157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0830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086325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86883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041303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7156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2855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08310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68224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77815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26051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2/25/24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381773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2/25/24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251675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2/25/24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934773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2/25/24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03421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2/25/24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161624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2/25/24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7587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63187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2/25/24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175692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2/25/24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8520814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2/25/24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648892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2/25/24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660348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2/25/24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0313535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230443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51556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18375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24562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515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97428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1850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0646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425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3047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53825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4715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291299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348384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738848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5633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01048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084247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891903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084137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17152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907258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924676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83071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41087653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24060510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111735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24578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2/25/24</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37075183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2/25/24</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58582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2/25/24</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8105873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2/25/24</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2231907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2/25/24</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36066169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2/25/24</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7716032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115415974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5953011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34397685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3677804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42849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18366149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8485744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3924029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36339935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39958560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32433731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77305413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4455553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9088669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C8A1B320-23FC-0D4C-981D-E69FD1A8A0ED}" type="slidenum">
              <a:rPr lang="en-US"/>
              <a:pPr>
                <a:defRPr/>
              </a:pPr>
              <a:t>‹#›</a:t>
            </a:fld>
            <a:endParaRPr lang="en-US"/>
          </a:p>
        </p:txBody>
      </p:sp>
    </p:spTree>
    <p:extLst>
      <p:ext uri="{BB962C8B-B14F-4D97-AF65-F5344CB8AC3E}">
        <p14:creationId xmlns:p14="http://schemas.microsoft.com/office/powerpoint/2010/main" val="3029177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683309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E1CC6BC-CB6C-1C4F-865D-DD72CB47E42F}" type="slidenum">
              <a:rPr lang="en-US"/>
              <a:pPr>
                <a:defRPr/>
              </a:pPr>
              <a:t>‹#›</a:t>
            </a:fld>
            <a:endParaRPr lang="en-US"/>
          </a:p>
        </p:txBody>
      </p:sp>
    </p:spTree>
    <p:extLst>
      <p:ext uri="{BB962C8B-B14F-4D97-AF65-F5344CB8AC3E}">
        <p14:creationId xmlns:p14="http://schemas.microsoft.com/office/powerpoint/2010/main" val="34154770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0AB0CAA-CCA0-044C-901B-E4779FD713F9}" type="slidenum">
              <a:rPr lang="en-US"/>
              <a:pPr>
                <a:defRPr/>
              </a:pPr>
              <a:t>‹#›</a:t>
            </a:fld>
            <a:endParaRPr lang="en-US"/>
          </a:p>
        </p:txBody>
      </p:sp>
    </p:spTree>
    <p:extLst>
      <p:ext uri="{BB962C8B-B14F-4D97-AF65-F5344CB8AC3E}">
        <p14:creationId xmlns:p14="http://schemas.microsoft.com/office/powerpoint/2010/main" val="412610424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F76B0A-BB15-5B41-ACEB-CE2709D2C56A}" type="slidenum">
              <a:rPr lang="en-US"/>
              <a:pPr>
                <a:defRPr/>
              </a:pPr>
              <a:t>‹#›</a:t>
            </a:fld>
            <a:endParaRPr lang="en-US"/>
          </a:p>
        </p:txBody>
      </p:sp>
    </p:spTree>
    <p:extLst>
      <p:ext uri="{BB962C8B-B14F-4D97-AF65-F5344CB8AC3E}">
        <p14:creationId xmlns:p14="http://schemas.microsoft.com/office/powerpoint/2010/main" val="19879638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64C4FDE-E88C-1A41-B3AA-1B2B973F2292}" type="slidenum">
              <a:rPr lang="en-US"/>
              <a:pPr>
                <a:defRPr/>
              </a:pPr>
              <a:t>‹#›</a:t>
            </a:fld>
            <a:endParaRPr lang="en-US"/>
          </a:p>
        </p:txBody>
      </p:sp>
    </p:spTree>
    <p:extLst>
      <p:ext uri="{BB962C8B-B14F-4D97-AF65-F5344CB8AC3E}">
        <p14:creationId xmlns:p14="http://schemas.microsoft.com/office/powerpoint/2010/main" val="4804927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2349D86-FB3F-3845-9D2B-1C9969CB9EFD}" type="slidenum">
              <a:rPr lang="en-US"/>
              <a:pPr>
                <a:defRPr/>
              </a:pPr>
              <a:t>‹#›</a:t>
            </a:fld>
            <a:endParaRPr lang="en-US"/>
          </a:p>
        </p:txBody>
      </p:sp>
    </p:spTree>
    <p:extLst>
      <p:ext uri="{BB962C8B-B14F-4D97-AF65-F5344CB8AC3E}">
        <p14:creationId xmlns:p14="http://schemas.microsoft.com/office/powerpoint/2010/main" val="40771140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E10D5FD-E232-6E4C-824E-2BAE56ABDC9E}" type="slidenum">
              <a:rPr lang="en-US"/>
              <a:pPr>
                <a:defRPr/>
              </a:pPr>
              <a:t>‹#›</a:t>
            </a:fld>
            <a:endParaRPr lang="en-US"/>
          </a:p>
        </p:txBody>
      </p:sp>
    </p:spTree>
    <p:extLst>
      <p:ext uri="{BB962C8B-B14F-4D97-AF65-F5344CB8AC3E}">
        <p14:creationId xmlns:p14="http://schemas.microsoft.com/office/powerpoint/2010/main" val="21002797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31D7183-2C9F-5F46-84C0-81C5329798FC}" type="slidenum">
              <a:rPr lang="en-US"/>
              <a:pPr>
                <a:defRPr/>
              </a:pPr>
              <a:t>‹#›</a:t>
            </a:fld>
            <a:endParaRPr lang="en-US"/>
          </a:p>
        </p:txBody>
      </p:sp>
    </p:spTree>
    <p:extLst>
      <p:ext uri="{BB962C8B-B14F-4D97-AF65-F5344CB8AC3E}">
        <p14:creationId xmlns:p14="http://schemas.microsoft.com/office/powerpoint/2010/main" val="32055609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8196F90-82FA-0E47-BEAE-A91C4C64705E}" type="slidenum">
              <a:rPr lang="en-US"/>
              <a:pPr>
                <a:defRPr/>
              </a:pPr>
              <a:t>‹#›</a:t>
            </a:fld>
            <a:endParaRPr lang="en-US"/>
          </a:p>
        </p:txBody>
      </p:sp>
    </p:spTree>
    <p:extLst>
      <p:ext uri="{BB962C8B-B14F-4D97-AF65-F5344CB8AC3E}">
        <p14:creationId xmlns:p14="http://schemas.microsoft.com/office/powerpoint/2010/main" val="428830643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6DA15C-E08B-EA4A-9477-5D048C4F9249}" type="slidenum">
              <a:rPr lang="en-US"/>
              <a:pPr>
                <a:defRPr/>
              </a:pPr>
              <a:t>‹#›</a:t>
            </a:fld>
            <a:endParaRPr lang="en-US"/>
          </a:p>
        </p:txBody>
      </p:sp>
    </p:spTree>
    <p:extLst>
      <p:ext uri="{BB962C8B-B14F-4D97-AF65-F5344CB8AC3E}">
        <p14:creationId xmlns:p14="http://schemas.microsoft.com/office/powerpoint/2010/main" val="22219908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E03E8A-523F-D347-922C-C08EA87E4782}" type="slidenum">
              <a:rPr lang="en-US"/>
              <a:pPr>
                <a:defRPr/>
              </a:pPr>
              <a:t>‹#›</a:t>
            </a:fld>
            <a:endParaRPr lang="en-US"/>
          </a:p>
        </p:txBody>
      </p:sp>
    </p:spTree>
    <p:extLst>
      <p:ext uri="{BB962C8B-B14F-4D97-AF65-F5344CB8AC3E}">
        <p14:creationId xmlns:p14="http://schemas.microsoft.com/office/powerpoint/2010/main" val="3332340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15E7AB7-FFD1-D347-9967-04DABB01E626}" type="slidenum">
              <a:rPr lang="en-US"/>
              <a:pPr>
                <a:defRPr/>
              </a:pPr>
              <a:t>‹#›</a:t>
            </a:fld>
            <a:endParaRPr lang="en-US"/>
          </a:p>
        </p:txBody>
      </p:sp>
    </p:spTree>
    <p:extLst>
      <p:ext uri="{BB962C8B-B14F-4D97-AF65-F5344CB8AC3E}">
        <p14:creationId xmlns:p14="http://schemas.microsoft.com/office/powerpoint/2010/main" val="248031246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8E4EF8-8D9D-AA41-9832-CF42CF19622C}" type="slidenum">
              <a:rPr lang="en-US" smtClean="0"/>
              <a:pPr>
                <a:defRPr/>
              </a:pPr>
              <a:t>‹#›</a:t>
            </a:fld>
            <a:endParaRPr lang="en-US" dirty="0"/>
          </a:p>
        </p:txBody>
      </p:sp>
    </p:spTree>
    <p:extLst>
      <p:ext uri="{BB962C8B-B14F-4D97-AF65-F5344CB8AC3E}">
        <p14:creationId xmlns:p14="http://schemas.microsoft.com/office/powerpoint/2010/main" val="7384711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E9B323-3C6B-2140-9444-E1ACB463DA7B}" type="slidenum">
              <a:rPr lang="en-US" smtClean="0"/>
              <a:pPr>
                <a:defRPr/>
              </a:pPr>
              <a:t>‹#›</a:t>
            </a:fld>
            <a:endParaRPr lang="en-US" dirty="0"/>
          </a:p>
        </p:txBody>
      </p:sp>
    </p:spTree>
    <p:extLst>
      <p:ext uri="{BB962C8B-B14F-4D97-AF65-F5344CB8AC3E}">
        <p14:creationId xmlns:p14="http://schemas.microsoft.com/office/powerpoint/2010/main" val="24252697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717741-0065-1640-82C5-FA94841F61EA}" type="slidenum">
              <a:rPr lang="en-US" smtClean="0"/>
              <a:pPr>
                <a:defRPr/>
              </a:pPr>
              <a:t>‹#›</a:t>
            </a:fld>
            <a:endParaRPr lang="en-US" dirty="0"/>
          </a:p>
        </p:txBody>
      </p:sp>
    </p:spTree>
    <p:extLst>
      <p:ext uri="{BB962C8B-B14F-4D97-AF65-F5344CB8AC3E}">
        <p14:creationId xmlns:p14="http://schemas.microsoft.com/office/powerpoint/2010/main" val="21399383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EE90C1-921C-DF40-AE2B-5D6BBF3EE33B}" type="slidenum">
              <a:rPr lang="en-US" smtClean="0"/>
              <a:pPr>
                <a:defRPr/>
              </a:pPr>
              <a:t>‹#›</a:t>
            </a:fld>
            <a:endParaRPr lang="en-US" dirty="0"/>
          </a:p>
        </p:txBody>
      </p:sp>
    </p:spTree>
    <p:extLst>
      <p:ext uri="{BB962C8B-B14F-4D97-AF65-F5344CB8AC3E}">
        <p14:creationId xmlns:p14="http://schemas.microsoft.com/office/powerpoint/2010/main" val="15300460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15FFD0-38B0-0A49-8C94-0601F399531B}" type="slidenum">
              <a:rPr lang="en-US" smtClean="0"/>
              <a:pPr>
                <a:defRPr/>
              </a:pPr>
              <a:t>‹#›</a:t>
            </a:fld>
            <a:endParaRPr lang="en-US" dirty="0"/>
          </a:p>
        </p:txBody>
      </p:sp>
    </p:spTree>
    <p:extLst>
      <p:ext uri="{BB962C8B-B14F-4D97-AF65-F5344CB8AC3E}">
        <p14:creationId xmlns:p14="http://schemas.microsoft.com/office/powerpoint/2010/main" val="19120751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11A777-80E1-A14B-9624-92F17425522E}" type="slidenum">
              <a:rPr lang="en-US" smtClean="0"/>
              <a:pPr>
                <a:defRPr/>
              </a:pPr>
              <a:t>‹#›</a:t>
            </a:fld>
            <a:endParaRPr lang="en-US" dirty="0"/>
          </a:p>
        </p:txBody>
      </p:sp>
    </p:spTree>
    <p:extLst>
      <p:ext uri="{BB962C8B-B14F-4D97-AF65-F5344CB8AC3E}">
        <p14:creationId xmlns:p14="http://schemas.microsoft.com/office/powerpoint/2010/main" val="23395904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BE2E7-8C13-CF45-88E8-8003263C617B}" type="slidenum">
              <a:rPr lang="en-US" smtClean="0"/>
              <a:pPr>
                <a:defRPr/>
              </a:pPr>
              <a:t>‹#›</a:t>
            </a:fld>
            <a:endParaRPr lang="en-US" dirty="0"/>
          </a:p>
        </p:txBody>
      </p:sp>
    </p:spTree>
    <p:extLst>
      <p:ext uri="{BB962C8B-B14F-4D97-AF65-F5344CB8AC3E}">
        <p14:creationId xmlns:p14="http://schemas.microsoft.com/office/powerpoint/2010/main" val="16694600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ECC598-EB7A-3649-A422-6E617E8CAB0F}" type="slidenum">
              <a:rPr lang="en-US" smtClean="0"/>
              <a:pPr>
                <a:defRPr/>
              </a:pPr>
              <a:t>‹#›</a:t>
            </a:fld>
            <a:endParaRPr lang="en-US" dirty="0"/>
          </a:p>
        </p:txBody>
      </p:sp>
    </p:spTree>
    <p:extLst>
      <p:ext uri="{BB962C8B-B14F-4D97-AF65-F5344CB8AC3E}">
        <p14:creationId xmlns:p14="http://schemas.microsoft.com/office/powerpoint/2010/main" val="19161867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6B559E-B791-BE4D-B1F1-7A764B2C737B}" type="slidenum">
              <a:rPr lang="en-US" smtClean="0"/>
              <a:pPr>
                <a:defRPr/>
              </a:pPr>
              <a:t>‹#›</a:t>
            </a:fld>
            <a:endParaRPr lang="en-US" dirty="0"/>
          </a:p>
        </p:txBody>
      </p:sp>
    </p:spTree>
    <p:extLst>
      <p:ext uri="{BB962C8B-B14F-4D97-AF65-F5344CB8AC3E}">
        <p14:creationId xmlns:p14="http://schemas.microsoft.com/office/powerpoint/2010/main" val="38913709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B73237-5808-E74D-BB64-CFBC04AFA44B}" type="slidenum">
              <a:rPr lang="en-US" smtClean="0"/>
              <a:pPr>
                <a:defRPr/>
              </a:pPr>
              <a:t>‹#›</a:t>
            </a:fld>
            <a:endParaRPr lang="en-US" dirty="0"/>
          </a:p>
        </p:txBody>
      </p:sp>
    </p:spTree>
    <p:extLst>
      <p:ext uri="{BB962C8B-B14F-4D97-AF65-F5344CB8AC3E}">
        <p14:creationId xmlns:p14="http://schemas.microsoft.com/office/powerpoint/2010/main" val="485235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DE273460-1B13-874B-9EFD-72463C2AD600}" type="slidenum">
              <a:rPr lang="en-US"/>
              <a:pPr>
                <a:defRPr/>
              </a:pPr>
              <a:t>‹#›</a:t>
            </a:fld>
            <a:endParaRPr lang="en-US"/>
          </a:p>
        </p:txBody>
      </p:sp>
    </p:spTree>
    <p:extLst>
      <p:ext uri="{BB962C8B-B14F-4D97-AF65-F5344CB8AC3E}">
        <p14:creationId xmlns:p14="http://schemas.microsoft.com/office/powerpoint/2010/main" val="39317133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552EFC-4428-D64C-B795-10482E29AD16}" type="slidenum">
              <a:rPr lang="en-US" smtClean="0"/>
              <a:pPr>
                <a:defRPr/>
              </a:pPr>
              <a:t>‹#›</a:t>
            </a:fld>
            <a:endParaRPr lang="en-US" dirty="0"/>
          </a:p>
        </p:txBody>
      </p:sp>
    </p:spTree>
    <p:extLst>
      <p:ext uri="{BB962C8B-B14F-4D97-AF65-F5344CB8AC3E}">
        <p14:creationId xmlns:p14="http://schemas.microsoft.com/office/powerpoint/2010/main" val="14406017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5C23D5-9C0E-EE4A-AAAD-D244AD666CEB}" type="slidenum">
              <a:rPr lang="en-US" smtClean="0"/>
              <a:pPr>
                <a:defRPr/>
              </a:pPr>
              <a:t>‹#›</a:t>
            </a:fld>
            <a:endParaRPr lang="en-US" dirty="0"/>
          </a:p>
        </p:txBody>
      </p:sp>
    </p:spTree>
    <p:extLst>
      <p:ext uri="{BB962C8B-B14F-4D97-AF65-F5344CB8AC3E}">
        <p14:creationId xmlns:p14="http://schemas.microsoft.com/office/powerpoint/2010/main" val="2890591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7F7D13-A5C1-5F4F-AD8D-4550E05BED72}" type="slidenum">
              <a:rPr lang="en-US" smtClean="0"/>
              <a:pPr>
                <a:defRPr/>
              </a:pPr>
              <a:t>‹#›</a:t>
            </a:fld>
            <a:endParaRPr lang="en-US" dirty="0"/>
          </a:p>
        </p:txBody>
      </p:sp>
    </p:spTree>
    <p:extLst>
      <p:ext uri="{BB962C8B-B14F-4D97-AF65-F5344CB8AC3E}">
        <p14:creationId xmlns:p14="http://schemas.microsoft.com/office/powerpoint/2010/main" val="32821286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2/25/24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415059950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2/25/24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26302948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2/25/24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11265844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2/25/24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176712311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2/25/24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1732268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2/25/24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111000781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2/25/24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1418141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2/25/24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41662672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2/25/24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4586690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2/25/24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2035568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2/25/24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15820775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299634960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273601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165076088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1"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30115031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8139087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3938170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25957234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4635862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31202540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8017733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218184342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7" y="2130534"/>
            <a:ext cx="7772977" cy="1469371"/>
          </a:xfrm>
          <a:prstGeom prst="rect">
            <a:avLst/>
          </a:prstGeom>
        </p:spPr>
        <p:txBody>
          <a:bodyPr vert="horz" lIns="91288" tIns="45642" rIns="91288" bIns="45642"/>
          <a:lstStyle/>
          <a:p>
            <a:r>
              <a:rPr lang="en-US"/>
              <a:t>Click to edit Master title style</a:t>
            </a:r>
          </a:p>
        </p:txBody>
      </p:sp>
      <p:sp>
        <p:nvSpPr>
          <p:cNvPr id="3" name="Subtitle 2"/>
          <p:cNvSpPr>
            <a:spLocks noGrp="1"/>
          </p:cNvSpPr>
          <p:nvPr>
            <p:ph type="subTitle" idx="1"/>
          </p:nvPr>
        </p:nvSpPr>
        <p:spPr>
          <a:xfrm>
            <a:off x="1371038" y="3885640"/>
            <a:ext cx="6401955" cy="1753721"/>
          </a:xfrm>
          <a:prstGeom prst="rect">
            <a:avLst/>
          </a:prstGeom>
        </p:spPr>
        <p:txBody>
          <a:bodyPr vert="horz" lIns="91288" tIns="45642" rIns="91288" bIns="45642"/>
          <a:lstStyle>
            <a:lvl1pPr marL="0" indent="0" algn="ctr">
              <a:buNone/>
              <a:defRPr/>
            </a:lvl1pPr>
            <a:lvl2pPr marL="402725" indent="0" algn="ctr">
              <a:buNone/>
              <a:defRPr/>
            </a:lvl2pPr>
            <a:lvl3pPr marL="805451" indent="0" algn="ctr">
              <a:buNone/>
              <a:defRPr/>
            </a:lvl3pPr>
            <a:lvl4pPr marL="1208179" indent="0" algn="ctr">
              <a:buNone/>
              <a:defRPr/>
            </a:lvl4pPr>
            <a:lvl5pPr marL="1610903" indent="0" algn="ctr">
              <a:buNone/>
              <a:defRPr/>
            </a:lvl5pPr>
            <a:lvl6pPr marL="2013632" indent="0" algn="ctr">
              <a:buNone/>
              <a:defRPr/>
            </a:lvl6pPr>
            <a:lvl7pPr marL="2416358" indent="0" algn="ctr">
              <a:buNone/>
              <a:defRPr/>
            </a:lvl7pPr>
            <a:lvl8pPr marL="2819084" indent="0" algn="ctr">
              <a:buNone/>
              <a:defRPr/>
            </a:lvl8pPr>
            <a:lvl9pPr marL="3221809" indent="0" algn="ctr">
              <a:buNone/>
              <a:defRPr/>
            </a:lvl9pPr>
          </a:lstStyle>
          <a:p>
            <a:r>
              <a:rPr lang="en-US"/>
              <a:t>Click to edit Master subtitle style</a:t>
            </a:r>
          </a:p>
        </p:txBody>
      </p:sp>
    </p:spTree>
    <p:extLst>
      <p:ext uri="{BB962C8B-B14F-4D97-AF65-F5344CB8AC3E}">
        <p14:creationId xmlns:p14="http://schemas.microsoft.com/office/powerpoint/2010/main" val="27377493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idx="1"/>
          </p:nvPr>
        </p:nvSpPr>
        <p:spPr>
          <a:xfrm>
            <a:off x="457504" y="1599643"/>
            <a:ext cx="8229023" cy="4527176"/>
          </a:xfrm>
          <a:prstGeom prst="rect">
            <a:avLst/>
          </a:prstGeom>
        </p:spPr>
        <p:txBody>
          <a:bodyPr vert="horz"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39759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88" tIns="45642" rIns="91288" bIns="45642"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88" tIns="45642" rIns="91288" bIns="45642" anchor="b"/>
          <a:lstStyle>
            <a:lvl1pPr marL="0" indent="0">
              <a:buNone/>
              <a:defRPr sz="1765"/>
            </a:lvl1pPr>
            <a:lvl2pPr marL="402725" indent="0">
              <a:buNone/>
              <a:defRPr sz="1588"/>
            </a:lvl2pPr>
            <a:lvl3pPr marL="805451" indent="0">
              <a:buNone/>
              <a:defRPr sz="1412"/>
            </a:lvl3pPr>
            <a:lvl4pPr marL="1208179" indent="0">
              <a:buNone/>
              <a:defRPr sz="1235"/>
            </a:lvl4pPr>
            <a:lvl5pPr marL="1610903" indent="0">
              <a:buNone/>
              <a:defRPr sz="1235"/>
            </a:lvl5pPr>
            <a:lvl6pPr marL="2013632" indent="0">
              <a:buNone/>
              <a:defRPr sz="1235"/>
            </a:lvl6pPr>
            <a:lvl7pPr marL="2416358" indent="0">
              <a:buNone/>
              <a:defRPr sz="1235"/>
            </a:lvl7pPr>
            <a:lvl8pPr marL="2819084" indent="0">
              <a:buNone/>
              <a:defRPr sz="1235"/>
            </a:lvl8pPr>
            <a:lvl9pPr marL="3221809" indent="0">
              <a:buNone/>
              <a:defRPr sz="1235"/>
            </a:lvl9pPr>
          </a:lstStyle>
          <a:p>
            <a:pPr lvl="0"/>
            <a:r>
              <a:rPr lang="en-US"/>
              <a:t>Click to edit Master text styles</a:t>
            </a:r>
          </a:p>
        </p:txBody>
      </p:sp>
    </p:spTree>
    <p:extLst>
      <p:ext uri="{BB962C8B-B14F-4D97-AF65-F5344CB8AC3E}">
        <p14:creationId xmlns:p14="http://schemas.microsoft.com/office/powerpoint/2010/main" val="26640619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88" y="1599643"/>
            <a:ext cx="4045239" cy="4527176"/>
          </a:xfrm>
          <a:prstGeom prst="rect">
            <a:avLst/>
          </a:prstGeom>
        </p:spPr>
        <p:txBody>
          <a:bodyPr vert="horz" lIns="91288" tIns="45642" rIns="91288" bIns="45642"/>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299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88" tIns="45642" rIns="91288" bIns="45642" anchor="b"/>
          <a:lstStyle>
            <a:lvl1pPr marL="0" indent="0">
              <a:buNone/>
              <a:defRPr sz="2206" b="1"/>
            </a:lvl1pPr>
            <a:lvl2pPr marL="402725" indent="0">
              <a:buNone/>
              <a:defRPr sz="1765" b="1"/>
            </a:lvl2pPr>
            <a:lvl3pPr marL="805451" indent="0">
              <a:buNone/>
              <a:defRPr sz="1588" b="1"/>
            </a:lvl3pPr>
            <a:lvl4pPr marL="1208179" indent="0">
              <a:buNone/>
              <a:defRPr sz="1412" b="1"/>
            </a:lvl4pPr>
            <a:lvl5pPr marL="1610903" indent="0">
              <a:buNone/>
              <a:defRPr sz="1412" b="1"/>
            </a:lvl5pPr>
            <a:lvl6pPr marL="2013632" indent="0">
              <a:buNone/>
              <a:defRPr sz="1412" b="1"/>
            </a:lvl6pPr>
            <a:lvl7pPr marL="2416358" indent="0">
              <a:buNone/>
              <a:defRPr sz="1412" b="1"/>
            </a:lvl7pPr>
            <a:lvl8pPr marL="2819084" indent="0">
              <a:buNone/>
              <a:defRPr sz="1412" b="1"/>
            </a:lvl8pPr>
            <a:lvl9pPr marL="3221809"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88" tIns="45642" rIns="91288" bIns="45642"/>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632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Tree>
    <p:extLst>
      <p:ext uri="{BB962C8B-B14F-4D97-AF65-F5344CB8AC3E}">
        <p14:creationId xmlns:p14="http://schemas.microsoft.com/office/powerpoint/2010/main" val="27492899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6484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88" tIns="45642" rIns="91288" bIns="45642"/>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299570927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7" y="4800336"/>
            <a:ext cx="5486977" cy="567297"/>
          </a:xfrm>
          <a:prstGeom prst="rect">
            <a:avLst/>
          </a:prstGeom>
        </p:spPr>
        <p:txBody>
          <a:bodyPr vert="horz" lIns="91288" tIns="45642" rIns="91288" bIns="45642"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47" y="612122"/>
            <a:ext cx="5486977" cy="4115360"/>
          </a:xfrm>
          <a:prstGeom prst="rect">
            <a:avLst/>
          </a:prstGeom>
        </p:spPr>
        <p:txBody>
          <a:bodyPr vert="horz" lIns="91288" tIns="45642" rIns="91288" bIns="45642"/>
          <a:lstStyle>
            <a:lvl1pPr marL="0" indent="0">
              <a:buNone/>
              <a:defRPr sz="2824"/>
            </a:lvl1pPr>
            <a:lvl2pPr marL="402725" indent="0">
              <a:buNone/>
              <a:defRPr sz="2471"/>
            </a:lvl2pPr>
            <a:lvl3pPr marL="805451" indent="0">
              <a:buNone/>
              <a:defRPr sz="2206"/>
            </a:lvl3pPr>
            <a:lvl4pPr marL="1208179" indent="0">
              <a:buNone/>
              <a:defRPr sz="1765"/>
            </a:lvl4pPr>
            <a:lvl5pPr marL="1610903" indent="0">
              <a:buNone/>
              <a:defRPr sz="1765"/>
            </a:lvl5pPr>
            <a:lvl6pPr marL="2013632" indent="0">
              <a:buNone/>
              <a:defRPr sz="1765"/>
            </a:lvl6pPr>
            <a:lvl7pPr marL="2416358" indent="0">
              <a:buNone/>
              <a:defRPr sz="1765"/>
            </a:lvl7pPr>
            <a:lvl8pPr marL="2819084" indent="0">
              <a:buNone/>
              <a:defRPr sz="1765"/>
            </a:lvl8pPr>
            <a:lvl9pPr marL="3221809" indent="0">
              <a:buNone/>
              <a:defRPr sz="1765"/>
            </a:lvl9pPr>
          </a:lstStyle>
          <a:p>
            <a:pPr lvl="0"/>
            <a:endParaRPr lang="en-US" noProof="0"/>
          </a:p>
        </p:txBody>
      </p:sp>
      <p:sp>
        <p:nvSpPr>
          <p:cNvPr id="4" name="Text Placeholder 3"/>
          <p:cNvSpPr>
            <a:spLocks noGrp="1"/>
          </p:cNvSpPr>
          <p:nvPr>
            <p:ph type="body" sz="half" idx="2"/>
          </p:nvPr>
        </p:nvSpPr>
        <p:spPr>
          <a:xfrm>
            <a:off x="1792447" y="5367618"/>
            <a:ext cx="5486977" cy="804022"/>
          </a:xfrm>
          <a:prstGeom prst="rect">
            <a:avLst/>
          </a:prstGeom>
        </p:spPr>
        <p:txBody>
          <a:bodyPr vert="horz" lIns="91288" tIns="45642" rIns="91288" bIns="45642"/>
          <a:lstStyle>
            <a:lvl1pPr marL="0" indent="0">
              <a:buNone/>
              <a:defRPr sz="1235"/>
            </a:lvl1pPr>
            <a:lvl2pPr marL="402725" indent="0">
              <a:buNone/>
              <a:defRPr sz="1059"/>
            </a:lvl2pPr>
            <a:lvl3pPr marL="805451" indent="0">
              <a:buNone/>
              <a:defRPr sz="882"/>
            </a:lvl3pPr>
            <a:lvl4pPr marL="1208179" indent="0">
              <a:buNone/>
              <a:defRPr sz="794"/>
            </a:lvl4pPr>
            <a:lvl5pPr marL="1610903" indent="0">
              <a:buNone/>
              <a:defRPr sz="794"/>
            </a:lvl5pPr>
            <a:lvl6pPr marL="2013632" indent="0">
              <a:buNone/>
              <a:defRPr sz="794"/>
            </a:lvl6pPr>
            <a:lvl7pPr marL="2416358" indent="0">
              <a:buNone/>
              <a:defRPr sz="794"/>
            </a:lvl7pPr>
            <a:lvl8pPr marL="2819084" indent="0">
              <a:buNone/>
              <a:defRPr sz="794"/>
            </a:lvl8pPr>
            <a:lvl9pPr marL="3221809" indent="0">
              <a:buNone/>
              <a:defRPr sz="794"/>
            </a:lvl9pPr>
          </a:lstStyle>
          <a:p>
            <a:pPr lvl="0"/>
            <a:r>
              <a:rPr lang="en-US"/>
              <a:t>Click to edit Master text styles</a:t>
            </a:r>
          </a:p>
        </p:txBody>
      </p:sp>
    </p:spTree>
    <p:extLst>
      <p:ext uri="{BB962C8B-B14F-4D97-AF65-F5344CB8AC3E}">
        <p14:creationId xmlns:p14="http://schemas.microsoft.com/office/powerpoint/2010/main" val="7144228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4" y="274544"/>
            <a:ext cx="8229023" cy="1143000"/>
          </a:xfrm>
          <a:prstGeom prst="rect">
            <a:avLst/>
          </a:prstGeom>
        </p:spPr>
        <p:txBody>
          <a:bodyPr vert="horz"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1599643"/>
            <a:ext cx="8229023" cy="4527176"/>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834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2" y="274545"/>
            <a:ext cx="2056535" cy="5852272"/>
          </a:xfrm>
          <a:prstGeom prst="rect">
            <a:avLst/>
          </a:prstGeom>
        </p:spPr>
        <p:txBody>
          <a:bodyPr vert="eaVert"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457504" y="274545"/>
            <a:ext cx="6033943" cy="5852272"/>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263486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4166424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317132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737861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0205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177718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11386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0109141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117356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5370937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4025260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593304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7251251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70171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9B837DF-9A10-5D4E-A37B-23A01B3078B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7988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9E68A0-F260-6E47-9B23-0D55A6FB7AB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442310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2207357-3AE3-E749-AC8D-2F1E0A22D93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220755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81C6FCD-1496-D24B-A236-D8E154B7CCF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400214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B0F644A-0C31-9742-AE53-A521819A744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49960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15DD664-DB7E-264B-AD3C-53F45EC7E26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7822534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052ED65-A4A2-C842-B896-774DD2FAFA9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00016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5507515-9150-C347-B4EB-EE191F4F3F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792595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3A9F8DE-4A64-BF47-910F-3A9AAC30742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384588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CB772D-D983-7F4D-B7E4-7B3BF34798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94133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49D3A8F-BAE8-434E-984D-A65A75AE4CD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7233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998861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8B0B30D-78DA-214A-9519-968A90AB7CB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23428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407E5C-B7A5-7049-A3F1-53D4C29212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4301260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003137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9995693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44182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603267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0078891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883365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4711433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0129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1047508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636856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040491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44579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5924933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856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1375667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735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394005-B2FB-423A-9DA0-688AF23F564D}" type="slidenum">
              <a:rPr lang="en-US"/>
              <a:pPr>
                <a:defRPr/>
              </a:pPr>
              <a:t>‹#›</a:t>
            </a:fld>
            <a:endParaRPr lang="en-US" dirty="0"/>
          </a:p>
        </p:txBody>
      </p:sp>
    </p:spTree>
    <p:extLst>
      <p:ext uri="{BB962C8B-B14F-4D97-AF65-F5344CB8AC3E}">
        <p14:creationId xmlns:p14="http://schemas.microsoft.com/office/powerpoint/2010/main" val="364644449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87882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10994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17670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77444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44890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69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66171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48232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171264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50044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48434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699244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81617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862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9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D92D3-C6F0-4AE2-98E8-155D94562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679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101ED-DA5B-4213-AA7E-773E9AF2AD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451634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8041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BA107-E803-4093-A0DB-09CC0DCC8588}"/>
              </a:ext>
            </a:extLst>
          </p:cNvPr>
          <p:cNvPicPr>
            <a:picLocks noChangeAspect="1"/>
          </p:cNvPicPr>
          <p:nvPr userDrawn="1"/>
        </p:nvPicPr>
        <p:blipFill>
          <a:blip r:embed="rId2"/>
          <a:stretch>
            <a:fillRect/>
          </a:stretch>
        </p:blipFill>
        <p:spPr>
          <a:xfrm>
            <a:off x="0" y="0"/>
            <a:ext cx="9144000" cy="6869261"/>
          </a:xfrm>
          <a:prstGeom prst="rect">
            <a:avLst/>
          </a:prstGeom>
        </p:spPr>
      </p:pic>
    </p:spTree>
    <p:extLst>
      <p:ext uri="{BB962C8B-B14F-4D97-AF65-F5344CB8AC3E}">
        <p14:creationId xmlns:p14="http://schemas.microsoft.com/office/powerpoint/2010/main" val="26105893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9F364-9D0D-4F38-B926-C75DF1112DB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924005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1"/>
        </a:solidFill>
        <a:effectLst/>
      </p:bgPr>
    </p:bg>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51ED2826-E03E-48E4-939F-A4FDF2820A9D}"/>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4745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6C04B-B833-40F5-A0B7-DF6C5BB7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9553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03816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36BA9-EA06-4265-970E-9ECE998CE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46401"/>
          </a:xfrm>
          <a:prstGeom prst="rect">
            <a:avLst/>
          </a:prstGeom>
        </p:spPr>
      </p:pic>
    </p:spTree>
    <p:extLst>
      <p:ext uri="{BB962C8B-B14F-4D97-AF65-F5344CB8AC3E}">
        <p14:creationId xmlns:p14="http://schemas.microsoft.com/office/powerpoint/2010/main" val="35900752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448095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62935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4448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781092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271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868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67480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80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774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58601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7905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84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FF4C-A42C-4B45-84AF-5FC04377CAFF}"/>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22637E7-189F-3849-9C40-99922FDEDB99}"/>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41E77C12-F99D-A141-B899-71A9CAD4B6E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229AE6-6B80-A840-9FAF-676021549382}"/>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40902B-09F2-7A49-ADAF-69D2D41054EF}"/>
              </a:ext>
            </a:extLst>
          </p:cNvPr>
          <p:cNvSpPr>
            <a:spLocks noGrp="1"/>
          </p:cNvSpPr>
          <p:nvPr>
            <p:ph type="sldNum" idx="12"/>
          </p:nvPr>
        </p:nvSpPr>
        <p:spPr/>
        <p:txBody>
          <a:bodyPr/>
          <a:lstStyle>
            <a:lvl1pPr>
              <a:defRPr/>
            </a:lvl1pPr>
          </a:lstStyle>
          <a:p>
            <a:fld id="{DD61951B-276A-5D43-BCA4-847765C62618}" type="slidenum">
              <a:rPr lang="en-US" altLang="en-US"/>
              <a:pPr/>
              <a:t>‹#›</a:t>
            </a:fld>
            <a:endParaRPr lang="en-US" altLang="en-US"/>
          </a:p>
        </p:txBody>
      </p:sp>
    </p:spTree>
    <p:extLst>
      <p:ext uri="{BB962C8B-B14F-4D97-AF65-F5344CB8AC3E}">
        <p14:creationId xmlns:p14="http://schemas.microsoft.com/office/powerpoint/2010/main" val="3964483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1B05-0F84-C347-BB73-AB2A2289244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ECB482A-D2AA-6041-9260-A88198319B92}"/>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AA6BFE-8A02-A544-B92B-BB80761707F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57F68E7-AB19-8C40-950C-74A39789EAA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35D1CF-8858-9642-B9E7-E055BB13537B}"/>
              </a:ext>
            </a:extLst>
          </p:cNvPr>
          <p:cNvSpPr>
            <a:spLocks noGrp="1"/>
          </p:cNvSpPr>
          <p:nvPr>
            <p:ph type="sldNum" idx="12"/>
          </p:nvPr>
        </p:nvSpPr>
        <p:spPr/>
        <p:txBody>
          <a:bodyPr/>
          <a:lstStyle>
            <a:lvl1pPr>
              <a:defRPr/>
            </a:lvl1pPr>
          </a:lstStyle>
          <a:p>
            <a:fld id="{328E5632-794B-D24F-83B4-43ECB5FE63AD}" type="slidenum">
              <a:rPr lang="en-US" altLang="en-US"/>
              <a:pPr/>
              <a:t>‹#›</a:t>
            </a:fld>
            <a:endParaRPr lang="en-US" altLang="en-US"/>
          </a:p>
        </p:txBody>
      </p:sp>
    </p:spTree>
    <p:extLst>
      <p:ext uri="{BB962C8B-B14F-4D97-AF65-F5344CB8AC3E}">
        <p14:creationId xmlns:p14="http://schemas.microsoft.com/office/powerpoint/2010/main" val="42719460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2BB2-A0C9-2041-8AF9-9B4C21C76F82}"/>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B2643AD-E8D3-D54B-A276-844BDDCC0C4D}"/>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Click to edit Master text styles</a:t>
            </a:r>
          </a:p>
        </p:txBody>
      </p:sp>
      <p:sp>
        <p:nvSpPr>
          <p:cNvPr id="4" name="Date Placeholder 3">
            <a:extLst>
              <a:ext uri="{FF2B5EF4-FFF2-40B4-BE49-F238E27FC236}">
                <a16:creationId xmlns:a16="http://schemas.microsoft.com/office/drawing/2014/main" id="{A447A06E-B60F-4848-82A2-56B379FDD5FF}"/>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1013FF-E5BC-1A4D-8232-C02DF849447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6836BB7-A29D-DD4B-B703-2E7688A7C20B}"/>
              </a:ext>
            </a:extLst>
          </p:cNvPr>
          <p:cNvSpPr>
            <a:spLocks noGrp="1"/>
          </p:cNvSpPr>
          <p:nvPr>
            <p:ph type="sldNum" idx="12"/>
          </p:nvPr>
        </p:nvSpPr>
        <p:spPr/>
        <p:txBody>
          <a:bodyPr/>
          <a:lstStyle>
            <a:lvl1pPr>
              <a:defRPr/>
            </a:lvl1pPr>
          </a:lstStyle>
          <a:p>
            <a:fld id="{6AD4F4E4-72AC-F649-9213-A69251E1AB7F}" type="slidenum">
              <a:rPr lang="en-US" altLang="en-US"/>
              <a:pPr/>
              <a:t>‹#›</a:t>
            </a:fld>
            <a:endParaRPr lang="en-US" altLang="en-US"/>
          </a:p>
        </p:txBody>
      </p:sp>
    </p:spTree>
    <p:extLst>
      <p:ext uri="{BB962C8B-B14F-4D97-AF65-F5344CB8AC3E}">
        <p14:creationId xmlns:p14="http://schemas.microsoft.com/office/powerpoint/2010/main" val="23849839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5E3C-83C5-F344-8B2F-8665C388CEC0}"/>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5E9533B-12CE-AD42-B31F-F5D653331D8A}"/>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F68B3D-FF4B-F042-9A7D-928D50055538}"/>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B98D409-074A-6744-885B-9FCD1381F10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51FDCB-12CF-C747-87F3-9F1A0B87CE46}"/>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A25F20-39F8-754A-88F6-FBBB8DF248DF}"/>
              </a:ext>
            </a:extLst>
          </p:cNvPr>
          <p:cNvSpPr>
            <a:spLocks noGrp="1"/>
          </p:cNvSpPr>
          <p:nvPr>
            <p:ph type="sldNum" idx="12"/>
          </p:nvPr>
        </p:nvSpPr>
        <p:spPr/>
        <p:txBody>
          <a:bodyPr/>
          <a:lstStyle>
            <a:lvl1pPr>
              <a:defRPr/>
            </a:lvl1pPr>
          </a:lstStyle>
          <a:p>
            <a:fld id="{8CE5A525-1FFF-E34F-916B-324ABB6195A7}" type="slidenum">
              <a:rPr lang="en-US" altLang="en-US"/>
              <a:pPr/>
              <a:t>‹#›</a:t>
            </a:fld>
            <a:endParaRPr lang="en-US" altLang="en-US"/>
          </a:p>
        </p:txBody>
      </p:sp>
    </p:spTree>
    <p:extLst>
      <p:ext uri="{BB962C8B-B14F-4D97-AF65-F5344CB8AC3E}">
        <p14:creationId xmlns:p14="http://schemas.microsoft.com/office/powerpoint/2010/main" val="33056224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B9C1-FF64-074F-B2DC-B0B8637E79A1}"/>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45F9944-1F5B-C740-97E6-AC7E36B1EC00}"/>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F23A2C-7DFB-2B45-B315-EEEF8E659FFF}"/>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21EF79A-E883-F343-9AA0-02DEDE978F3A}"/>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CC1506E-B709-214B-B58B-14E06D83443E}"/>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17B4D46-E2B5-3F44-A2C8-B0D837DB6456}"/>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CF67378-5C53-D344-9159-8B587980A830}"/>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99941F7-92BB-7F4D-98F5-626145A0B4AD}"/>
              </a:ext>
            </a:extLst>
          </p:cNvPr>
          <p:cNvSpPr>
            <a:spLocks noGrp="1"/>
          </p:cNvSpPr>
          <p:nvPr>
            <p:ph type="sldNum" idx="12"/>
          </p:nvPr>
        </p:nvSpPr>
        <p:spPr/>
        <p:txBody>
          <a:bodyPr/>
          <a:lstStyle>
            <a:lvl1pPr>
              <a:defRPr/>
            </a:lvl1pPr>
          </a:lstStyle>
          <a:p>
            <a:fld id="{2FEAACFC-5CF6-DA41-84FB-F2101AD23528}" type="slidenum">
              <a:rPr lang="en-US" altLang="en-US"/>
              <a:pPr/>
              <a:t>‹#›</a:t>
            </a:fld>
            <a:endParaRPr lang="en-US" altLang="en-US"/>
          </a:p>
        </p:txBody>
      </p:sp>
    </p:spTree>
    <p:extLst>
      <p:ext uri="{BB962C8B-B14F-4D97-AF65-F5344CB8AC3E}">
        <p14:creationId xmlns:p14="http://schemas.microsoft.com/office/powerpoint/2010/main" val="9790864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AC22-1AF0-6044-8F7D-A2F0E83DA10B}"/>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0E466942-757A-5647-8381-EA3A68C3E0E2}"/>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7E22D06-FBC3-A542-89C5-9E84D9681AF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067744-7567-1544-8672-CAA47692EAEB}"/>
              </a:ext>
            </a:extLst>
          </p:cNvPr>
          <p:cNvSpPr>
            <a:spLocks noGrp="1"/>
          </p:cNvSpPr>
          <p:nvPr>
            <p:ph type="sldNum" idx="12"/>
          </p:nvPr>
        </p:nvSpPr>
        <p:spPr/>
        <p:txBody>
          <a:bodyPr/>
          <a:lstStyle>
            <a:lvl1pPr>
              <a:defRPr/>
            </a:lvl1pPr>
          </a:lstStyle>
          <a:p>
            <a:fld id="{0700B1E8-01FE-0D41-9168-DFAECE781959}" type="slidenum">
              <a:rPr lang="en-US" altLang="en-US"/>
              <a:pPr/>
              <a:t>‹#›</a:t>
            </a:fld>
            <a:endParaRPr lang="en-US" altLang="en-US"/>
          </a:p>
        </p:txBody>
      </p:sp>
    </p:spTree>
    <p:extLst>
      <p:ext uri="{BB962C8B-B14F-4D97-AF65-F5344CB8AC3E}">
        <p14:creationId xmlns:p14="http://schemas.microsoft.com/office/powerpoint/2010/main" val="10922548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ED82B3-73AD-F54D-815E-8B20789998ED}"/>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78B0D9E-9045-594E-8E91-93C1704A9F33}"/>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473BBA-95C7-3647-AD3D-CC4028650BD6}"/>
              </a:ext>
            </a:extLst>
          </p:cNvPr>
          <p:cNvSpPr>
            <a:spLocks noGrp="1"/>
          </p:cNvSpPr>
          <p:nvPr>
            <p:ph type="sldNum" idx="12"/>
          </p:nvPr>
        </p:nvSpPr>
        <p:spPr/>
        <p:txBody>
          <a:bodyPr/>
          <a:lstStyle>
            <a:lvl1pPr>
              <a:defRPr/>
            </a:lvl1pPr>
          </a:lstStyle>
          <a:p>
            <a:fld id="{65C0D553-DFF0-0942-BDAA-1FE403C47D1E}" type="slidenum">
              <a:rPr lang="en-US" altLang="en-US"/>
              <a:pPr/>
              <a:t>‹#›</a:t>
            </a:fld>
            <a:endParaRPr lang="en-US" altLang="en-US"/>
          </a:p>
        </p:txBody>
      </p:sp>
    </p:spTree>
    <p:extLst>
      <p:ext uri="{BB962C8B-B14F-4D97-AF65-F5344CB8AC3E}">
        <p14:creationId xmlns:p14="http://schemas.microsoft.com/office/powerpoint/2010/main" val="27665474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29F9-3585-CE4E-B301-2216BB9B3BC6}"/>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4CA3D9A-6A78-324E-9394-B86BE6C6E7C5}"/>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E3CEEE0-0E1B-7B4C-BA69-E11D7BF54677}"/>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22DCEEDA-2036-3B43-A5A3-1CCCB3A3B82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4D2E2A-6E5C-2B43-BEAF-C48F5EB9ECE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83C933-5CC6-E444-A59D-73E079590082}"/>
              </a:ext>
            </a:extLst>
          </p:cNvPr>
          <p:cNvSpPr>
            <a:spLocks noGrp="1"/>
          </p:cNvSpPr>
          <p:nvPr>
            <p:ph type="sldNum" idx="12"/>
          </p:nvPr>
        </p:nvSpPr>
        <p:spPr/>
        <p:txBody>
          <a:bodyPr/>
          <a:lstStyle>
            <a:lvl1pPr>
              <a:defRPr/>
            </a:lvl1pPr>
          </a:lstStyle>
          <a:p>
            <a:fld id="{DE456B74-6017-2E42-958D-FA87AFE6BC5F}" type="slidenum">
              <a:rPr lang="en-US" altLang="en-US"/>
              <a:pPr/>
              <a:t>‹#›</a:t>
            </a:fld>
            <a:endParaRPr lang="en-US" altLang="en-US"/>
          </a:p>
        </p:txBody>
      </p:sp>
    </p:spTree>
    <p:extLst>
      <p:ext uri="{BB962C8B-B14F-4D97-AF65-F5344CB8AC3E}">
        <p14:creationId xmlns:p14="http://schemas.microsoft.com/office/powerpoint/2010/main" val="11649554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EB8A-00C5-5D48-A3E0-901261F9EFFE}"/>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9446B27D-B629-EF4D-BE0D-61E51F350733}"/>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4F090BD6-40AD-DD40-AE39-4B6119C65F85}"/>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FC75BDB2-1F9F-2941-BE5D-EDA159961131}"/>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2EC8EE-7367-3546-B293-5DE4EE8A4F6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0E48185-7A00-AA47-B39D-59FB779B002C}"/>
              </a:ext>
            </a:extLst>
          </p:cNvPr>
          <p:cNvSpPr>
            <a:spLocks noGrp="1"/>
          </p:cNvSpPr>
          <p:nvPr>
            <p:ph type="sldNum" idx="12"/>
          </p:nvPr>
        </p:nvSpPr>
        <p:spPr/>
        <p:txBody>
          <a:bodyPr/>
          <a:lstStyle>
            <a:lvl1pPr>
              <a:defRPr/>
            </a:lvl1pPr>
          </a:lstStyle>
          <a:p>
            <a:fld id="{95650C42-A6DC-834A-8398-3E17CD996F7F}" type="slidenum">
              <a:rPr lang="en-US" altLang="en-US"/>
              <a:pPr/>
              <a:t>‹#›</a:t>
            </a:fld>
            <a:endParaRPr lang="en-US" altLang="en-US"/>
          </a:p>
        </p:txBody>
      </p:sp>
    </p:spTree>
    <p:extLst>
      <p:ext uri="{BB962C8B-B14F-4D97-AF65-F5344CB8AC3E}">
        <p14:creationId xmlns:p14="http://schemas.microsoft.com/office/powerpoint/2010/main" val="35968105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CD71-4E14-ED44-9487-D39869F6C16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F0BBA67-D1AE-334F-97F2-19581A0C4F0E}"/>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EB47EE5-52E4-6D42-84C4-B6AC71C6EC8A}"/>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D8EBAD-987A-4B4D-8142-DDF683CFC10E}"/>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6AE03F-1F72-8541-88F1-5F89829AC6B5}"/>
              </a:ext>
            </a:extLst>
          </p:cNvPr>
          <p:cNvSpPr>
            <a:spLocks noGrp="1"/>
          </p:cNvSpPr>
          <p:nvPr>
            <p:ph type="sldNum" idx="12"/>
          </p:nvPr>
        </p:nvSpPr>
        <p:spPr/>
        <p:txBody>
          <a:bodyPr/>
          <a:lstStyle>
            <a:lvl1pPr>
              <a:defRPr/>
            </a:lvl1pPr>
          </a:lstStyle>
          <a:p>
            <a:fld id="{5A9A263F-1532-A942-A338-00364BB198B7}" type="slidenum">
              <a:rPr lang="en-US" altLang="en-US"/>
              <a:pPr/>
              <a:t>‹#›</a:t>
            </a:fld>
            <a:endParaRPr lang="en-US" altLang="en-US"/>
          </a:p>
        </p:txBody>
      </p:sp>
    </p:spTree>
    <p:extLst>
      <p:ext uri="{BB962C8B-B14F-4D97-AF65-F5344CB8AC3E}">
        <p14:creationId xmlns:p14="http://schemas.microsoft.com/office/powerpoint/2010/main" val="133969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2.xml"/><Relationship Id="rId1" Type="http://schemas.openxmlformats.org/officeDocument/2006/relationships/slideLayout" Target="../slideLayouts/slideLayout1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4.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5.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6.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1.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1.jpe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image" Target="../media/image15.jpeg"/><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image" Target="../media/image16.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7.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image" Target="../media/image15.jpeg"/><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8.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image" Target="../media/image16.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9.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slideLayout" Target="../slideLayouts/slideLayout334.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5" Type="http://schemas.openxmlformats.org/officeDocument/2006/relationships/theme" Target="../theme/theme32.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slideLayout" Target="../slideLayouts/slideLayout33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3805605521"/>
      </p:ext>
    </p:extLst>
  </p:cSld>
  <p:clrMap bg1="dk2" tx1="lt1" bg2="dk1" tx2="lt2" accent1="accent1" accent2="accent2" accent3="accent3" accent4="accent4" accent5="accent5" accent6="accent6" hlink="hlink" folHlink="folHlink"/>
  <p:sldLayoutIdLst>
    <p:sldLayoutId id="2147489129" r:id="rId1"/>
    <p:sldLayoutId id="2147489130" r:id="rId2"/>
    <p:sldLayoutId id="2147489131" r:id="rId3"/>
    <p:sldLayoutId id="2147489132" r:id="rId4"/>
    <p:sldLayoutId id="2147489133" r:id="rId5"/>
    <p:sldLayoutId id="2147489134" r:id="rId6"/>
    <p:sldLayoutId id="2147489135" r:id="rId7"/>
    <p:sldLayoutId id="2147489136" r:id="rId8"/>
    <p:sldLayoutId id="2147489137" r:id="rId9"/>
    <p:sldLayoutId id="2147489138" r:id="rId10"/>
    <p:sldLayoutId id="214748913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6F53D372-9993-DE4B-9045-021D2B578613}"/>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53A2FB81-E78D-6A4D-98AF-5A442E45B170}"/>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C7CCDA1C-87CF-184A-A704-D3D8E6C135D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849EFD2D-D398-8544-AF20-BD7AF93D47FB}"/>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4022091C-2987-B440-B66F-E3AB1B850B46}"/>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fld id="{0D12E2AA-5E88-3C46-8952-A68556FD5D72}" type="slidenum">
              <a:rPr lang="en-US" altLang="en-US"/>
              <a:pPr/>
              <a:t>‹#›</a:t>
            </a:fld>
            <a:endParaRPr lang="en-US" altLang="en-US"/>
          </a:p>
        </p:txBody>
      </p:sp>
    </p:spTree>
    <p:extLst>
      <p:ext uri="{BB962C8B-B14F-4D97-AF65-F5344CB8AC3E}">
        <p14:creationId xmlns:p14="http://schemas.microsoft.com/office/powerpoint/2010/main" val="2937388397"/>
      </p:ext>
    </p:extLst>
  </p:cSld>
  <p:clrMap bg1="lt1" tx1="dk1" bg2="lt2" tx2="dk2" accent1="accent1" accent2="accent2" accent3="accent3" accent4="accent4" accent5="accent5" accent6="accent6" hlink="hlink" folHlink="folHlink"/>
  <p:sldLayoutIdLst>
    <p:sldLayoutId id="2147489141" r:id="rId1"/>
    <p:sldLayoutId id="2147489142" r:id="rId2"/>
    <p:sldLayoutId id="2147489143" r:id="rId3"/>
    <p:sldLayoutId id="2147489144" r:id="rId4"/>
    <p:sldLayoutId id="2147489145" r:id="rId5"/>
    <p:sldLayoutId id="2147489146" r:id="rId6"/>
    <p:sldLayoutId id="2147489147" r:id="rId7"/>
    <p:sldLayoutId id="2147489148" r:id="rId8"/>
    <p:sldLayoutId id="2147489149" r:id="rId9"/>
    <p:sldLayoutId id="2147489150" r:id="rId10"/>
    <p:sldLayoutId id="2147489151"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3303289653"/>
      </p:ext>
    </p:extLst>
  </p:cSld>
  <p:clrMap bg1="lt1" tx1="dk1" bg2="lt2" tx2="dk2" accent1="accent1" accent2="accent2" accent3="accent3" accent4="accent4" accent5="accent5" accent6="accent6" hlink="hlink" folHlink="folHlink"/>
  <p:sldLayoutIdLst>
    <p:sldLayoutId id="2147489153" r:id="rId1"/>
    <p:sldLayoutId id="214748915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3388471861"/>
      </p:ext>
    </p:extLst>
  </p:cSld>
  <p:clrMap bg1="lt1" tx1="dk1" bg2="lt2" tx2="dk2" accent1="accent1" accent2="accent2" accent3="accent3" accent4="accent4" accent5="accent5" accent6="accent6" hlink="hlink" folHlink="folHlink"/>
  <p:sldLayoutIdLst>
    <p:sldLayoutId id="2147489156" r:id="rId1"/>
    <p:sldLayoutId id="2147489157" r:id="rId2"/>
    <p:sldLayoutId id="2147489158" r:id="rId3"/>
    <p:sldLayoutId id="2147489159" r:id="rId4"/>
    <p:sldLayoutId id="2147489160" r:id="rId5"/>
    <p:sldLayoutId id="2147489161" r:id="rId6"/>
    <p:sldLayoutId id="2147489162" r:id="rId7"/>
    <p:sldLayoutId id="2147489163" r:id="rId8"/>
    <p:sldLayoutId id="2147489164" r:id="rId9"/>
    <p:sldLayoutId id="2147489165" r:id="rId10"/>
    <p:sldLayoutId id="21474891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pPr defTabSz="914400" fontAlgn="base">
              <a:spcBef>
                <a:spcPct val="0"/>
              </a:spcBef>
              <a:spcAft>
                <a:spcPct val="0"/>
              </a:spcAft>
            </a:pPr>
            <a:fld id="{8F8E74A1-7CD4-AD4A-96DC-2407E1E60648}"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6428973"/>
      </p:ext>
    </p:extLst>
  </p:cSld>
  <p:clrMap bg1="lt1" tx1="dk1" bg2="lt2" tx2="dk2" accent1="accent1" accent2="accent2" accent3="accent3" accent4="accent4" accent5="accent5" accent6="accent6" hlink="hlink" folHlink="folHlink"/>
  <p:sldLayoutIdLst>
    <p:sldLayoutId id="2147489194" r:id="rId1"/>
    <p:sldLayoutId id="2147489195" r:id="rId2"/>
    <p:sldLayoutId id="2147489196" r:id="rId3"/>
    <p:sldLayoutId id="2147489197" r:id="rId4"/>
    <p:sldLayoutId id="2147489198" r:id="rId5"/>
    <p:sldLayoutId id="2147489199" r:id="rId6"/>
    <p:sldLayoutId id="2147489200" r:id="rId7"/>
    <p:sldLayoutId id="2147489201" r:id="rId8"/>
    <p:sldLayoutId id="2147489202" r:id="rId9"/>
    <p:sldLayoutId id="2147489203" r:id="rId10"/>
    <p:sldLayoutId id="21474892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D0F827FF-71B7-AC4D-879B-A089F634A7DB}" type="slidenum">
              <a:rPr lang="en-US"/>
              <a:pPr>
                <a:defRPr/>
              </a:pPr>
              <a:t>‹#›</a:t>
            </a:fld>
            <a:endParaRPr lang="en-US"/>
          </a:p>
        </p:txBody>
      </p:sp>
    </p:spTree>
    <p:extLst>
      <p:ext uri="{BB962C8B-B14F-4D97-AF65-F5344CB8AC3E}">
        <p14:creationId xmlns:p14="http://schemas.microsoft.com/office/powerpoint/2010/main" val="2493244474"/>
      </p:ext>
    </p:extLst>
  </p:cSld>
  <p:clrMap bg1="dk2" tx1="lt1" bg2="dk1" tx2="lt2" accent1="accent1" accent2="accent2" accent3="accent3" accent4="accent4" accent5="accent5" accent6="accent6" hlink="hlink" folHlink="folHlink"/>
  <p:sldLayoutIdLst>
    <p:sldLayoutId id="2147489218" r:id="rId1"/>
    <p:sldLayoutId id="2147489219" r:id="rId2"/>
    <p:sldLayoutId id="2147489220" r:id="rId3"/>
    <p:sldLayoutId id="2147489221" r:id="rId4"/>
    <p:sldLayoutId id="2147489222" r:id="rId5"/>
    <p:sldLayoutId id="2147489223" r:id="rId6"/>
    <p:sldLayoutId id="2147489224" r:id="rId7"/>
    <p:sldLayoutId id="2147489225" r:id="rId8"/>
    <p:sldLayoutId id="2147489226" r:id="rId9"/>
    <p:sldLayoutId id="2147489227" r:id="rId10"/>
    <p:sldLayoutId id="214748922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2138950247"/>
      </p:ext>
    </p:extLst>
  </p:cSld>
  <p:clrMap bg1="dk2" tx1="lt1" bg2="dk1" tx2="lt2" accent1="accent1" accent2="accent2" accent3="accent3" accent4="accent4" accent5="accent5" accent6="accent6" hlink="hlink" folHlink="folHlink"/>
  <p:sldLayoutIdLst>
    <p:sldLayoutId id="2147489231" r:id="rId1"/>
    <p:sldLayoutId id="2147489232" r:id="rId2"/>
    <p:sldLayoutId id="2147489233" r:id="rId3"/>
    <p:sldLayoutId id="2147489234" r:id="rId4"/>
    <p:sldLayoutId id="2147489235" r:id="rId5"/>
    <p:sldLayoutId id="2147489236" r:id="rId6"/>
    <p:sldLayoutId id="2147489237" r:id="rId7"/>
    <p:sldLayoutId id="2147489238" r:id="rId8"/>
    <p:sldLayoutId id="2147489239" r:id="rId9"/>
    <p:sldLayoutId id="2147489240" r:id="rId10"/>
    <p:sldLayoutId id="214748924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5951057"/>
      </p:ext>
    </p:extLst>
  </p:cSld>
  <p:clrMap bg1="dk2" tx1="lt1" bg2="dk1" tx2="lt2" accent1="accent1" accent2="accent2" accent3="accent3" accent4="accent4" accent5="accent5" accent6="accent6" hlink="hlink" folHlink="folHlink"/>
  <p:sldLayoutIdLst>
    <p:sldLayoutId id="2147489243" r:id="rId1"/>
    <p:sldLayoutId id="2147489244" r:id="rId2"/>
    <p:sldLayoutId id="2147489245" r:id="rId3"/>
    <p:sldLayoutId id="2147489246" r:id="rId4"/>
    <p:sldLayoutId id="2147489247" r:id="rId5"/>
    <p:sldLayoutId id="2147489248" r:id="rId6"/>
    <p:sldLayoutId id="2147489249" r:id="rId7"/>
    <p:sldLayoutId id="2147489250" r:id="rId8"/>
    <p:sldLayoutId id="2147489251" r:id="rId9"/>
    <p:sldLayoutId id="2147489252" r:id="rId10"/>
    <p:sldLayoutId id="2147489253" r:id="rId11"/>
    <p:sldLayoutId id="2147489254" r:id="rId12"/>
    <p:sldLayoutId id="2147489392"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374" indent="-22847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329" indent="-22847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278" indent="-22847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820254512"/>
      </p:ext>
    </p:extLst>
  </p:cSld>
  <p:clrMap bg1="lt1" tx1="dk1" bg2="lt2" tx2="dk2" accent1="accent1" accent2="accent2" accent3="accent3" accent4="accent4" accent5="accent5" accent6="accent6" hlink="hlink" folHlink="folHlink"/>
  <p:sldLayoutIdLst>
    <p:sldLayoutId id="2147489256" r:id="rId1"/>
    <p:sldLayoutId id="2147489257" r:id="rId2"/>
    <p:sldLayoutId id="2147489258" r:id="rId3"/>
    <p:sldLayoutId id="2147489259" r:id="rId4"/>
    <p:sldLayoutId id="2147489260" r:id="rId5"/>
    <p:sldLayoutId id="2147489261" r:id="rId6"/>
    <p:sldLayoutId id="2147489262" r:id="rId7"/>
    <p:sldLayoutId id="2147489263" r:id="rId8"/>
    <p:sldLayoutId id="2147489264" r:id="rId9"/>
    <p:sldLayoutId id="2147489265" r:id="rId10"/>
    <p:sldLayoutId id="2147489266" r:id="rId11"/>
    <p:sldLayoutId id="2147489267" r:id="rId12"/>
    <p:sldLayoutId id="214748926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263641"/>
      </p:ext>
    </p:extLst>
  </p:cSld>
  <p:clrMap bg1="lt1" tx1="dk1" bg2="lt2" tx2="dk2" accent1="accent1" accent2="accent2" accent3="accent3" accent4="accent4" accent5="accent5" accent6="accent6" hlink="hlink" folHlink="folHlink"/>
  <p:sldLayoutIdLst>
    <p:sldLayoutId id="2147489270" r:id="rId1"/>
    <p:sldLayoutId id="2147489271" r:id="rId2"/>
    <p:sldLayoutId id="2147489272" r:id="rId3"/>
    <p:sldLayoutId id="2147489273" r:id="rId4"/>
    <p:sldLayoutId id="2147489274" r:id="rId5"/>
    <p:sldLayoutId id="2147489275" r:id="rId6"/>
    <p:sldLayoutId id="2147489276" r:id="rId7"/>
    <p:sldLayoutId id="2147489277" r:id="rId8"/>
    <p:sldLayoutId id="2147489278" r:id="rId9"/>
    <p:sldLayoutId id="2147489279" r:id="rId10"/>
    <p:sldLayoutId id="214748928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994C19E4-0CE3-884B-9340-AF063A2A81B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654" r:id="rId1"/>
    <p:sldLayoutId id="2147489391"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598393"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5075"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2/25/24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2946448807"/>
      </p:ext>
    </p:extLst>
  </p:cSld>
  <p:clrMap bg1="lt1" tx1="dk1" bg2="lt2" tx2="dk2" accent1="accent1" accent2="accent2" accent3="accent3" accent4="accent4" accent5="accent5" accent6="accent6" hlink="hlink" folHlink="folHlink"/>
  <p:sldLayoutIdLst>
    <p:sldLayoutId id="2147489282" r:id="rId1"/>
    <p:sldLayoutId id="2147489283" r:id="rId2"/>
    <p:sldLayoutId id="2147489284" r:id="rId3"/>
    <p:sldLayoutId id="2147489285" r:id="rId4"/>
    <p:sldLayoutId id="2147489286" r:id="rId5"/>
    <p:sldLayoutId id="2147489287" r:id="rId6"/>
    <p:sldLayoutId id="2147489288" r:id="rId7"/>
    <p:sldLayoutId id="2147489289" r:id="rId8"/>
    <p:sldLayoutId id="2147489290" r:id="rId9"/>
    <p:sldLayoutId id="2147489291" r:id="rId10"/>
    <p:sldLayoutId id="214748929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461692"/>
      </p:ext>
    </p:extLst>
  </p:cSld>
  <p:clrMap bg1="lt1" tx1="dk1" bg2="lt2" tx2="dk2" accent1="accent1" accent2="accent2" accent3="accent3" accent4="accent4" accent5="accent5" accent6="accent6" hlink="hlink" folHlink="folHlink"/>
  <p:sldLayoutIdLst>
    <p:sldLayoutId id="2147489294" r:id="rId1"/>
    <p:sldLayoutId id="2147489295" r:id="rId2"/>
    <p:sldLayoutId id="2147489296" r:id="rId3"/>
    <p:sldLayoutId id="2147489297" r:id="rId4"/>
    <p:sldLayoutId id="2147489298" r:id="rId5"/>
    <p:sldLayoutId id="2147489299" r:id="rId6"/>
    <p:sldLayoutId id="2147489300" r:id="rId7"/>
    <p:sldLayoutId id="2147489301" r:id="rId8"/>
    <p:sldLayoutId id="2147489302" r:id="rId9"/>
    <p:sldLayoutId id="2147489303" r:id="rId10"/>
    <p:sldLayoutId id="21474893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095710"/>
      </p:ext>
    </p:extLst>
  </p:cSld>
  <p:clrMap bg1="lt1" tx1="dk1" bg2="lt2" tx2="dk2" accent1="accent1" accent2="accent2" accent3="accent3" accent4="accent4" accent5="accent5" accent6="accent6" hlink="hlink" folHlink="folHlink"/>
  <p:sldLayoutIdLst>
    <p:sldLayoutId id="2147489306" r:id="rId1"/>
    <p:sldLayoutId id="2147489307" r:id="rId2"/>
    <p:sldLayoutId id="2147489308" r:id="rId3"/>
    <p:sldLayoutId id="2147489309" r:id="rId4"/>
    <p:sldLayoutId id="2147489310" r:id="rId5"/>
    <p:sldLayoutId id="2147489311" r:id="rId6"/>
    <p:sldLayoutId id="2147489312" r:id="rId7"/>
    <p:sldLayoutId id="2147489313" r:id="rId8"/>
    <p:sldLayoutId id="2147489314" r:id="rId9"/>
    <p:sldLayoutId id="2147489315" r:id="rId10"/>
    <p:sldLayoutId id="214748931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2273150512"/>
      </p:ext>
    </p:extLst>
  </p:cSld>
  <p:clrMap bg1="lt1" tx1="dk1" bg2="lt2" tx2="dk2" accent1="accent1" accent2="accent2" accent3="accent3" accent4="accent4" accent5="accent5" accent6="accent6" hlink="hlink" folHlink="folHlink"/>
  <p:sldLayoutIdLst>
    <p:sldLayoutId id="2147489318" r:id="rId1"/>
    <p:sldLayoutId id="2147489319" r:id="rId2"/>
    <p:sldLayoutId id="2147489320" r:id="rId3"/>
    <p:sldLayoutId id="2147489321" r:id="rId4"/>
    <p:sldLayoutId id="2147489322" r:id="rId5"/>
    <p:sldLayoutId id="2147489323" r:id="rId6"/>
    <p:sldLayoutId id="2147489324" r:id="rId7"/>
    <p:sldLayoutId id="2147489325" r:id="rId8"/>
    <p:sldLayoutId id="2147489326" r:id="rId9"/>
    <p:sldLayoutId id="2147489327" r:id="rId10"/>
    <p:sldLayoutId id="214748932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444855"/>
      </p:ext>
    </p:extLst>
  </p:cSld>
  <p:clrMap bg1="lt1" tx1="dk1" bg2="lt2" tx2="dk2" accent1="accent1" accent2="accent2" accent3="accent3" accent4="accent4" accent5="accent5" accent6="accent6" hlink="hlink" folHlink="folHlink"/>
  <p:sldLayoutIdLst>
    <p:sldLayoutId id="2147489330" r:id="rId1"/>
    <p:sldLayoutId id="2147489331" r:id="rId2"/>
    <p:sldLayoutId id="2147489332" r:id="rId3"/>
    <p:sldLayoutId id="2147489333" r:id="rId4"/>
    <p:sldLayoutId id="2147489334" r:id="rId5"/>
    <p:sldLayoutId id="2147489335" r:id="rId6"/>
    <p:sldLayoutId id="2147489336" r:id="rId7"/>
    <p:sldLayoutId id="2147489337" r:id="rId8"/>
    <p:sldLayoutId id="2147489338" r:id="rId9"/>
    <p:sldLayoutId id="2147489339" r:id="rId10"/>
    <p:sldLayoutId id="21474893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1"/>
            <a:ext cx="1143000" cy="6856413"/>
            <a:chOff x="0" y="0"/>
            <a:chExt cx="720" cy="4319"/>
          </a:xfrm>
        </p:grpSpPr>
        <p:sp>
          <p:nvSpPr>
            <p:cNvPr id="7066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7066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0666"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0659"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70660"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solidFill>
                  <a:srgbClr val="EAEAEA"/>
                </a:solidFill>
                <a:cs typeface="Times New Roman" charset="0"/>
              </a:defRPr>
            </a:lvl1pPr>
          </a:lstStyle>
          <a:p>
            <a:pPr>
              <a:defRPr/>
            </a:pPr>
            <a:fld id="{62B2DD6A-2F1E-E947-97FA-FB727B46CD40}" type="slidenum">
              <a:rPr lang="en-US"/>
              <a:pPr>
                <a:defRPr/>
              </a:pPr>
              <a:t>‹#›</a:t>
            </a:fld>
            <a:endParaRPr lang="en-US"/>
          </a:p>
        </p:txBody>
      </p:sp>
    </p:spTree>
    <p:extLst>
      <p:ext uri="{BB962C8B-B14F-4D97-AF65-F5344CB8AC3E}">
        <p14:creationId xmlns:p14="http://schemas.microsoft.com/office/powerpoint/2010/main" val="3988980356"/>
      </p:ext>
    </p:extLst>
  </p:cSld>
  <p:clrMap bg1="dk2" tx1="lt1" bg2="dk1" tx2="lt2" accent1="accent1" accent2="accent2" accent3="accent3" accent4="accent4" accent5="accent5" accent6="accent6" hlink="hlink" folHlink="folHlink"/>
  <p:sldLayoutIdLst>
    <p:sldLayoutId id="2147489342" r:id="rId1"/>
    <p:sldLayoutId id="2147489343" r:id="rId2"/>
    <p:sldLayoutId id="2147489344" r:id="rId3"/>
    <p:sldLayoutId id="2147489345" r:id="rId4"/>
    <p:sldLayoutId id="2147489346" r:id="rId5"/>
    <p:sldLayoutId id="2147489347" r:id="rId6"/>
    <p:sldLayoutId id="2147489348" r:id="rId7"/>
    <p:sldLayoutId id="2147489349" r:id="rId8"/>
    <p:sldLayoutId id="2147489350" r:id="rId9"/>
    <p:sldLayoutId id="2147489351" r:id="rId10"/>
    <p:sldLayoutId id="214748935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solidFill>
                  <a:srgbClr val="000000"/>
                </a:solidFill>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solidFill>
                  <a:srgbClr val="000000"/>
                </a:solidFill>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solidFill>
                  <a:srgbClr val="000000"/>
                </a:solidFill>
                <a:latin typeface="Arial" panose="020B0604020202020204" pitchFamily="34" charset="0"/>
                <a:cs typeface="Times New Roman" charset="0"/>
              </a:defRPr>
            </a:lvl1pPr>
          </a:lstStyle>
          <a:p>
            <a:pPr>
              <a:defRPr/>
            </a:pPr>
            <a:fld id="{5B3A7DB0-3695-904D-832A-BA161253DA40}" type="slidenum">
              <a:rPr lang="en-US" smtClean="0"/>
              <a:pPr>
                <a:defRPr/>
              </a:pPr>
              <a:t>‹#›</a:t>
            </a:fld>
            <a:endParaRPr lang="en-US" dirty="0"/>
          </a:p>
        </p:txBody>
      </p:sp>
    </p:spTree>
    <p:extLst>
      <p:ext uri="{BB962C8B-B14F-4D97-AF65-F5344CB8AC3E}">
        <p14:creationId xmlns:p14="http://schemas.microsoft.com/office/powerpoint/2010/main" val="1120125093"/>
      </p:ext>
    </p:extLst>
  </p:cSld>
  <p:clrMap bg1="lt1" tx1="dk1" bg2="lt2" tx2="dk2" accent1="accent1" accent2="accent2" accent3="accent3" accent4="accent4" accent5="accent5" accent6="accent6" hlink="hlink" folHlink="folHlink"/>
  <p:sldLayoutIdLst>
    <p:sldLayoutId id="2147489354" r:id="rId1"/>
    <p:sldLayoutId id="2147489355" r:id="rId2"/>
    <p:sldLayoutId id="2147489356" r:id="rId3"/>
    <p:sldLayoutId id="2147489357" r:id="rId4"/>
    <p:sldLayoutId id="2147489358" r:id="rId5"/>
    <p:sldLayoutId id="2147489359" r:id="rId6"/>
    <p:sldLayoutId id="2147489360" r:id="rId7"/>
    <p:sldLayoutId id="2147489361" r:id="rId8"/>
    <p:sldLayoutId id="2147489362" r:id="rId9"/>
    <p:sldLayoutId id="2147489363" r:id="rId10"/>
    <p:sldLayoutId id="2147489364" r:id="rId11"/>
    <p:sldLayoutId id="2147489365" r:id="rId12"/>
    <p:sldLayoutId id="2147489366"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69176883"/>
      </p:ext>
    </p:extLst>
  </p:cSld>
  <p:clrMap bg1="lt1" tx1="dk1" bg2="lt2" tx2="dk2" accent1="accent1" accent2="accent2" accent3="accent3" accent4="accent4" accent5="accent5" accent6="accent6" hlink="hlink" folHlink="folHlink"/>
  <p:sldLayoutIdLst>
    <p:sldLayoutId id="2147489368" r:id="rId1"/>
    <p:sldLayoutId id="2147489369" r:id="rId2"/>
    <p:sldLayoutId id="2147489370" r:id="rId3"/>
    <p:sldLayoutId id="2147489371" r:id="rId4"/>
    <p:sldLayoutId id="2147489372" r:id="rId5"/>
    <p:sldLayoutId id="2147489373" r:id="rId6"/>
    <p:sldLayoutId id="2147489374" r:id="rId7"/>
    <p:sldLayoutId id="2147489375" r:id="rId8"/>
    <p:sldLayoutId id="2147489376" r:id="rId9"/>
    <p:sldLayoutId id="2147489377" r:id="rId10"/>
    <p:sldLayoutId id="2147489378"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extLst>
      <p:ext uri="{BB962C8B-B14F-4D97-AF65-F5344CB8AC3E}">
        <p14:creationId xmlns:p14="http://schemas.microsoft.com/office/powerpoint/2010/main" val="1244871986"/>
      </p:ext>
    </p:extLst>
  </p:cSld>
  <p:clrMap bg1="dk2" tx1="lt1" bg2="dk1" tx2="lt2" accent1="accent1" accent2="accent2" accent3="accent3" accent4="accent4" accent5="accent5" accent6="accent6" hlink="hlink" folHlink="folHlink"/>
  <p:sldLayoutIdLst>
    <p:sldLayoutId id="2147489380" r:id="rId1"/>
    <p:sldLayoutId id="2147489381" r:id="rId2"/>
    <p:sldLayoutId id="2147489382" r:id="rId3"/>
    <p:sldLayoutId id="2147489383" r:id="rId4"/>
    <p:sldLayoutId id="2147489384" r:id="rId5"/>
    <p:sldLayoutId id="2147489385" r:id="rId6"/>
    <p:sldLayoutId id="2147489386" r:id="rId7"/>
    <p:sldLayoutId id="2147489387" r:id="rId8"/>
    <p:sldLayoutId id="2147489388" r:id="rId9"/>
    <p:sldLayoutId id="2147489389" r:id="rId10"/>
    <p:sldLayoutId id="2147489390" r:id="rId11"/>
  </p:sldLayoutIdLst>
  <p:txStyles>
    <p:titleStyle>
      <a:lvl1pPr algn="l"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839" indent="-285708" algn="l" rtl="0" eaLnBrk="0" fontAlgn="base" hangingPunct="0">
        <a:spcBef>
          <a:spcPct val="20000"/>
        </a:spcBef>
        <a:spcAft>
          <a:spcPct val="0"/>
        </a:spcAft>
        <a:buChar char="–"/>
        <a:defRPr sz="2800" b="1" i="0">
          <a:solidFill>
            <a:srgbClr val="FFFFFF"/>
          </a:solidFill>
          <a:latin typeface="Arial" panose="020B0604020202020204" pitchFamily="34" charset="0"/>
          <a:ea typeface="+mn-ea"/>
          <a:cs typeface="Arial" panose="020B0604020202020204" pitchFamily="34" charset="0"/>
        </a:defRPr>
      </a:lvl2pPr>
      <a:lvl3pPr marL="1142829" indent="-228567" algn="l" rtl="0" eaLnBrk="0" fontAlgn="base" hangingPunct="0">
        <a:spcBef>
          <a:spcPct val="20000"/>
        </a:spcBef>
        <a:spcAft>
          <a:spcPct val="0"/>
        </a:spcAft>
        <a:buChar char="•"/>
        <a:defRPr sz="2400" b="1" i="0">
          <a:solidFill>
            <a:srgbClr val="FFFFFF"/>
          </a:solidFill>
          <a:latin typeface="Arial" panose="020B0604020202020204" pitchFamily="34" charset="0"/>
          <a:ea typeface="+mn-ea"/>
          <a:cs typeface="Arial" panose="020B0604020202020204" pitchFamily="34" charset="0"/>
        </a:defRPr>
      </a:lvl3pPr>
      <a:lvl4pPr marL="1599961"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4pPr>
      <a:lvl5pPr marL="2057094"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48" tIns="40272" rIns="80548" bIns="40272" anchor="ctr"/>
          <a:lstStyle/>
          <a:p>
            <a:endParaRPr lang="en-US" sz="2118">
              <a:solidFill>
                <a:srgbClr val="FFFFFF"/>
              </a:solidFill>
              <a:ea typeface="MS Gothic" charset="0"/>
              <a:cs typeface="MS Gothic" charset="0"/>
            </a:endParaRPr>
          </a:p>
        </p:txBody>
      </p:sp>
      <p:sp>
        <p:nvSpPr>
          <p:cNvPr id="2" name="Text Box 2"/>
          <p:cNvSpPr txBox="1">
            <a:spLocks noChangeArrowheads="1"/>
          </p:cNvSpPr>
          <p:nvPr/>
        </p:nvSpPr>
        <p:spPr bwMode="auto">
          <a:xfrm>
            <a:off x="766493" y="6560108"/>
            <a:ext cx="867025" cy="218988"/>
          </a:xfrm>
          <a:prstGeom prst="rect">
            <a:avLst/>
          </a:prstGeom>
          <a:noFill/>
          <a:ln w="9525">
            <a:noFill/>
            <a:round/>
            <a:headEnd/>
            <a:tailEnd/>
          </a:ln>
          <a:effectLst/>
        </p:spPr>
        <p:txBody>
          <a:bodyPr wrap="none" lIns="79276" tIns="41220" rIns="79276" bIns="412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0021">
              <a:lnSpc>
                <a:spcPct val="100000"/>
              </a:lnSpc>
              <a:spcBef>
                <a:spcPts val="497"/>
              </a:spcBef>
              <a:buClr>
                <a:srgbClr val="FFFFFF"/>
              </a:buClr>
              <a:buFont typeface="Arial" charset="0"/>
              <a:buNone/>
              <a:defRPr/>
            </a:pPr>
            <a:r>
              <a:rPr lang="en-GB" sz="794" b="1" i="0" dirty="0">
                <a:solidFill>
                  <a:srgbClr val="FFFFFF"/>
                </a:solidFill>
                <a:latin typeface="Arial" panose="020B0604020202020204" pitchFamily="34" charset="0"/>
              </a:rPr>
              <a:t>© </a:t>
            </a:r>
            <a:r>
              <a:rPr lang="en-GB" sz="882" b="1" i="0" dirty="0">
                <a:solidFill>
                  <a:srgbClr val="FFFFFF"/>
                </a:solidFill>
                <a:latin typeface="Arial" panose="020B0604020202020204" pitchFamily="34" charset="0"/>
              </a:rPr>
              <a:t>2006</a:t>
            </a:r>
            <a:r>
              <a:rPr lang="en-GB" sz="794" b="1" i="0" dirty="0">
                <a:solidFill>
                  <a:srgbClr val="FFFFFF"/>
                </a:solidFill>
                <a:latin typeface="Arial" panose="020B0604020202020204" pitchFamily="34" charset="0"/>
              </a:rPr>
              <a:t> TBBMI</a:t>
            </a:r>
          </a:p>
        </p:txBody>
      </p:sp>
      <p:sp>
        <p:nvSpPr>
          <p:cNvPr id="2052" name="Rectangle 3"/>
          <p:cNvSpPr>
            <a:spLocks noChangeArrowheads="1"/>
          </p:cNvSpPr>
          <p:nvPr/>
        </p:nvSpPr>
        <p:spPr bwMode="auto">
          <a:xfrm>
            <a:off x="7855437" y="6545400"/>
            <a:ext cx="591309" cy="21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76" tIns="41220" rIns="79276" bIns="41220" anchor="ctr">
            <a:spAutoFit/>
          </a:bodyPr>
          <a:lstStyle/>
          <a:p>
            <a:pPr algn="ctr">
              <a:lnSpc>
                <a:spcPct val="100000"/>
              </a:lnSpc>
              <a:buClr>
                <a:srgbClr val="FFFFFF"/>
              </a:buClr>
              <a:buFont typeface="Comic Sans MS" charset="0"/>
              <a:buNone/>
              <a:tabLst>
                <a:tab pos="0" algn="l"/>
                <a:tab pos="801263" algn="l"/>
                <a:tab pos="1606730" algn="l"/>
                <a:tab pos="2410794" algn="l"/>
                <a:tab pos="3216260" algn="l"/>
                <a:tab pos="4021726" algn="l"/>
                <a:tab pos="4828593" algn="l"/>
                <a:tab pos="5634058" algn="l"/>
                <a:tab pos="6439524" algn="l"/>
                <a:tab pos="7246391" algn="l"/>
                <a:tab pos="8051856" algn="l"/>
                <a:tab pos="8858722" algn="l"/>
              </a:tabLst>
            </a:pPr>
            <a:r>
              <a:rPr lang="en-GB" sz="882"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F3561F59-FC75-4C36-6932-7DCD953C14C9}"/>
              </a:ext>
            </a:extLst>
          </p:cNvPr>
          <p:cNvSpPr>
            <a:spLocks noChangeArrowheads="1"/>
          </p:cNvSpPr>
          <p:nvPr userDrawn="1"/>
        </p:nvSpPr>
        <p:spPr bwMode="auto">
          <a:xfrm>
            <a:off x="461818" y="106456"/>
            <a:ext cx="4061114" cy="865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i="0" dirty="0">
                <a:solidFill>
                  <a:srgbClr val="FFFF00"/>
                </a:solidFill>
                <a:latin typeface="Arial" panose="020B0604020202020204" pitchFamily="34" charset="0"/>
                <a:cs typeface="Arial" panose="020B0604020202020204" pitchFamily="34" charset="0"/>
              </a:rPr>
              <a:t>العهد الجديد</a:t>
            </a:r>
            <a:br>
              <a:rPr lang="en-US" sz="2118" b="1" i="0" dirty="0">
                <a:solidFill>
                  <a:srgbClr val="FFFF00"/>
                </a:solidFill>
                <a:latin typeface="Arial" panose="020B0604020202020204" pitchFamily="34" charset="0"/>
                <a:cs typeface="Arial" panose="020B0604020202020204" pitchFamily="34" charset="0"/>
              </a:rPr>
            </a:br>
            <a:r>
              <a:rPr lang="ar-JO" sz="2118" b="1" i="0" dirty="0">
                <a:solidFill>
                  <a:srgbClr val="FFFF00"/>
                </a:solidFill>
                <a:latin typeface="Arial" panose="020B0604020202020204" pitchFamily="34" charset="0"/>
                <a:cs typeface="Arial" panose="020B0604020202020204" pitchFamily="34" charset="0"/>
              </a:rPr>
              <a:t>يجتمع معًا</a:t>
            </a:r>
            <a:endParaRPr lang="en-GB" sz="2118" b="1" i="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518993"/>
      </p:ext>
    </p:extLst>
  </p:cSld>
  <p:clrMap bg1="lt1" tx1="dk1" bg2="lt2" tx2="dk2" accent1="accent1" accent2="accent2" accent3="accent3" accent4="accent4" accent5="accent5" accent6="accent6" hlink="hlink" folHlink="folHlink"/>
  <p:sldLayoutIdLst>
    <p:sldLayoutId id="2147489394" r:id="rId1"/>
    <p:sldLayoutId id="2147489395" r:id="rId2"/>
    <p:sldLayoutId id="2147489396" r:id="rId3"/>
    <p:sldLayoutId id="2147489397" r:id="rId4"/>
    <p:sldLayoutId id="2147489398" r:id="rId5"/>
    <p:sldLayoutId id="2147489399" r:id="rId6"/>
    <p:sldLayoutId id="2147489400" r:id="rId7"/>
    <p:sldLayoutId id="2147489401" r:id="rId8"/>
    <p:sldLayoutId id="2147489402" r:id="rId9"/>
    <p:sldLayoutId id="2147489403" r:id="rId10"/>
    <p:sldLayoutId id="2147489404"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725"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451"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8179"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903" algn="ctr" defTabSz="402725"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4988" indent="-324988"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03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4324"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4324" algn="l" defTabSz="397830" rtl="0" eaLnBrk="0" fontAlgn="base" hangingPunct="0">
        <a:lnSpc>
          <a:spcPct val="93000"/>
        </a:lnSpc>
        <a:spcBef>
          <a:spcPts val="497"/>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5382"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8108"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200836"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3561" indent="-220940" algn="l" defTabSz="402725"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725" rtl="0" eaLnBrk="1" latinLnBrk="0" hangingPunct="1">
        <a:defRPr sz="1588" kern="1200">
          <a:solidFill>
            <a:schemeClr val="tx1"/>
          </a:solidFill>
          <a:latin typeface="+mn-lt"/>
          <a:ea typeface="+mn-ea"/>
          <a:cs typeface="+mn-cs"/>
        </a:defRPr>
      </a:lvl1pPr>
      <a:lvl2pPr marL="402725" algn="l" defTabSz="402725" rtl="0" eaLnBrk="1" latinLnBrk="0" hangingPunct="1">
        <a:defRPr sz="1588" kern="1200">
          <a:solidFill>
            <a:schemeClr val="tx1"/>
          </a:solidFill>
          <a:latin typeface="+mn-lt"/>
          <a:ea typeface="+mn-ea"/>
          <a:cs typeface="+mn-cs"/>
        </a:defRPr>
      </a:lvl2pPr>
      <a:lvl3pPr marL="805451" algn="l" defTabSz="402725" rtl="0" eaLnBrk="1" latinLnBrk="0" hangingPunct="1">
        <a:defRPr sz="1588" kern="1200">
          <a:solidFill>
            <a:schemeClr val="tx1"/>
          </a:solidFill>
          <a:latin typeface="+mn-lt"/>
          <a:ea typeface="+mn-ea"/>
          <a:cs typeface="+mn-cs"/>
        </a:defRPr>
      </a:lvl3pPr>
      <a:lvl4pPr marL="1208179" algn="l" defTabSz="402725" rtl="0" eaLnBrk="1" latinLnBrk="0" hangingPunct="1">
        <a:defRPr sz="1588" kern="1200">
          <a:solidFill>
            <a:schemeClr val="tx1"/>
          </a:solidFill>
          <a:latin typeface="+mn-lt"/>
          <a:ea typeface="+mn-ea"/>
          <a:cs typeface="+mn-cs"/>
        </a:defRPr>
      </a:lvl4pPr>
      <a:lvl5pPr marL="1610903" algn="l" defTabSz="402725" rtl="0" eaLnBrk="1" latinLnBrk="0" hangingPunct="1">
        <a:defRPr sz="1588" kern="1200">
          <a:solidFill>
            <a:schemeClr val="tx1"/>
          </a:solidFill>
          <a:latin typeface="+mn-lt"/>
          <a:ea typeface="+mn-ea"/>
          <a:cs typeface="+mn-cs"/>
        </a:defRPr>
      </a:lvl5pPr>
      <a:lvl6pPr marL="2013632" algn="l" defTabSz="402725" rtl="0" eaLnBrk="1" latinLnBrk="0" hangingPunct="1">
        <a:defRPr sz="1588" kern="1200">
          <a:solidFill>
            <a:schemeClr val="tx1"/>
          </a:solidFill>
          <a:latin typeface="+mn-lt"/>
          <a:ea typeface="+mn-ea"/>
          <a:cs typeface="+mn-cs"/>
        </a:defRPr>
      </a:lvl6pPr>
      <a:lvl7pPr marL="2416358" algn="l" defTabSz="402725" rtl="0" eaLnBrk="1" latinLnBrk="0" hangingPunct="1">
        <a:defRPr sz="1588" kern="1200">
          <a:solidFill>
            <a:schemeClr val="tx1"/>
          </a:solidFill>
          <a:latin typeface="+mn-lt"/>
          <a:ea typeface="+mn-ea"/>
          <a:cs typeface="+mn-cs"/>
        </a:defRPr>
      </a:lvl7pPr>
      <a:lvl8pPr marL="2819084" algn="l" defTabSz="402725" rtl="0" eaLnBrk="1" latinLnBrk="0" hangingPunct="1">
        <a:defRPr sz="1588" kern="1200">
          <a:solidFill>
            <a:schemeClr val="tx1"/>
          </a:solidFill>
          <a:latin typeface="+mn-lt"/>
          <a:ea typeface="+mn-ea"/>
          <a:cs typeface="+mn-cs"/>
        </a:defRPr>
      </a:lvl8pPr>
      <a:lvl9pPr marL="3221809" algn="l" defTabSz="402725" rtl="0" eaLnBrk="1" latinLnBrk="0"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b="1" i="0">
                <a:latin typeface="Arial" panose="020B0604020202020204" pitchFamily="34" charset="0"/>
              </a:defRPr>
            </a:lvl1pPr>
          </a:lstStyle>
          <a:p>
            <a:pPr algn="l">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0226077"/>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108" indent="-28542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1708" indent="-228341"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598393" indent="-228341"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5075" indent="-228341"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0550996"/>
      </p:ext>
    </p:extLst>
  </p:cSld>
  <p:clrMap bg1="lt1" tx1="dk1" bg2="lt2" tx2="dk2" accent1="accent1" accent2="accent2" accent3="accent3" accent4="accent4" accent5="accent5" accent6="accent6" hlink="hlink" folHlink="folHlink"/>
  <p:sldLayoutIdLst>
    <p:sldLayoutId id="2147489406" r:id="rId1"/>
    <p:sldLayoutId id="2147489407" r:id="rId2"/>
    <p:sldLayoutId id="2147489408" r:id="rId3"/>
    <p:sldLayoutId id="2147489409" r:id="rId4"/>
    <p:sldLayoutId id="2147489410" r:id="rId5"/>
    <p:sldLayoutId id="2147489411" r:id="rId6"/>
    <p:sldLayoutId id="2147489412" r:id="rId7"/>
    <p:sldLayoutId id="2147489413" r:id="rId8"/>
    <p:sldLayoutId id="2147489414" r:id="rId9"/>
    <p:sldLayoutId id="2147489415" r:id="rId10"/>
    <p:sldLayoutId id="2147489416" r:id="rId11"/>
    <p:sldLayoutId id="2147489417" r:id="rId12"/>
    <p:sldLayoutId id="214748941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fld id="{E02A7DA3-09DE-1244-B197-36F6928B640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9084505"/>
      </p:ext>
    </p:extLst>
  </p:cSld>
  <p:clrMap bg1="lt1" tx1="dk1" bg2="lt2" tx2="dk2" accent1="accent1" accent2="accent2" accent3="accent3" accent4="accent4" accent5="accent5" accent6="accent6" hlink="hlink" folHlink="folHlink"/>
  <p:sldLayoutIdLst>
    <p:sldLayoutId id="2147489420" r:id="rId1"/>
    <p:sldLayoutId id="2147489421" r:id="rId2"/>
    <p:sldLayoutId id="2147489422" r:id="rId3"/>
    <p:sldLayoutId id="2147489423" r:id="rId4"/>
    <p:sldLayoutId id="2147489424" r:id="rId5"/>
    <p:sldLayoutId id="2147489425" r:id="rId6"/>
    <p:sldLayoutId id="2147489426" r:id="rId7"/>
    <p:sldLayoutId id="2147489427" r:id="rId8"/>
    <p:sldLayoutId id="2147489428" r:id="rId9"/>
    <p:sldLayoutId id="2147489429" r:id="rId10"/>
    <p:sldLayoutId id="2147489430" r:id="rId11"/>
    <p:sldLayoutId id="2147489431" r:id="rId12"/>
    <p:sldLayoutId id="2147489432"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40227922"/>
      </p:ext>
    </p:extLst>
  </p:cSld>
  <p:clrMap bg1="lt1" tx1="dk1" bg2="lt2" tx2="dk2" accent1="accent1" accent2="accent2" accent3="accent3" accent4="accent4" accent5="accent5" accent6="accent6" hlink="hlink" folHlink="folHlink"/>
  <p:sldLayoutIdLst>
    <p:sldLayoutId id="2147489434" r:id="rId1"/>
    <p:sldLayoutId id="2147489435" r:id="rId2"/>
    <p:sldLayoutId id="2147489436" r:id="rId3"/>
    <p:sldLayoutId id="2147489437" r:id="rId4"/>
    <p:sldLayoutId id="2147489438" r:id="rId5"/>
    <p:sldLayoutId id="2147489439" r:id="rId6"/>
    <p:sldLayoutId id="2147489440" r:id="rId7"/>
    <p:sldLayoutId id="2147489441" r:id="rId8"/>
    <p:sldLayoutId id="2147489442" r:id="rId9"/>
    <p:sldLayoutId id="2147489443" r:id="rId10"/>
    <p:sldLayoutId id="2147489444" r:id="rId11"/>
    <p:sldLayoutId id="2147489445" r:id="rId12"/>
    <p:sldLayoutId id="2147489446" r:id="rId13"/>
    <p:sldLayoutId id="2147489447"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80898"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07"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09"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80910"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12"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14"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16"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2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2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2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29"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093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1" i="0" dirty="0">
                <a:solidFill>
                  <a:srgbClr val="FFFFFF"/>
                </a:solidFill>
                <a:latin typeface="Arial" panose="020B0604020202020204" pitchFamily="34"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80940"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lgn="l">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72518371-B046-EC45-B586-9F13B45FBBC0}" type="slidenum">
              <a:rPr lang="en-US" smtClean="0"/>
              <a:pPr>
                <a:defRPr/>
              </a:pPr>
              <a:t>‹#›</a:t>
            </a:fld>
            <a:endParaRPr lang="en-US" dirty="0"/>
          </a:p>
        </p:txBody>
      </p:sp>
    </p:spTree>
    <p:extLst>
      <p:ext uri="{BB962C8B-B14F-4D97-AF65-F5344CB8AC3E}">
        <p14:creationId xmlns:p14="http://schemas.microsoft.com/office/powerpoint/2010/main" val="1137398051"/>
      </p:ext>
    </p:extLst>
  </p:cSld>
  <p:clrMap bg1="dk2" tx1="lt1" bg2="dk1" tx2="lt2" accent1="accent1" accent2="accent2" accent3="accent3" accent4="accent4" accent5="accent5" accent6="accent6" hlink="hlink" folHlink="folHlink"/>
  <p:sldLayoutIdLst>
    <p:sldLayoutId id="2147487849" r:id="rId1"/>
    <p:sldLayoutId id="2147487850"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8393" indent="-228341"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6"/>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2/25/24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927907972"/>
      </p:ext>
    </p:extLst>
  </p:cSld>
  <p:clrMap bg1="dk1" tx1="lt1" bg2="dk2" tx2="lt2" accent1="accent1" accent2="accent2" accent3="accent3" accent4="accent4" accent5="accent5" accent6="accent6" hlink="hlink" folHlink="folHlink"/>
  <p:sldLayoutIdLst>
    <p:sldLayoutId id="2147488691" r:id="rId1"/>
    <p:sldLayoutId id="2147488692" r:id="rId2"/>
    <p:sldLayoutId id="214748869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81620429"/>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 id="2147488792" r:id="rId12"/>
    <p:sldLayoutId id="2147488793" r:id="rId13"/>
    <p:sldLayoutId id="2147489229"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362102"/>
      </p:ext>
    </p:extLst>
  </p:cSld>
  <p:clrMap bg1="lt1" tx1="dk1" bg2="lt2" tx2="dk2" accent1="accent1" accent2="accent2" accent3="accent3" accent4="accent4" accent5="accent5" accent6="accent6" hlink="hlink" folHlink="folHlink"/>
  <p:sldLayoutIdLst>
    <p:sldLayoutId id="2147489117" r:id="rId1"/>
    <p:sldLayoutId id="2147489118" r:id="rId2"/>
    <p:sldLayoutId id="2147489119" r:id="rId3"/>
    <p:sldLayoutId id="2147489120" r:id="rId4"/>
    <p:sldLayoutId id="2147489121" r:id="rId5"/>
    <p:sldLayoutId id="2147489122" r:id="rId6"/>
    <p:sldLayoutId id="2147489123" r:id="rId7"/>
    <p:sldLayoutId id="2147489124" r:id="rId8"/>
    <p:sldLayoutId id="2147489125" r:id="rId9"/>
    <p:sldLayoutId id="2147489126" r:id="rId10"/>
    <p:sldLayoutId id="21474891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1.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8.xml"/><Relationship Id="rId1" Type="http://schemas.openxmlformats.org/officeDocument/2006/relationships/slideLayout" Target="../slideLayouts/slideLayout5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5.xml"/></Relationships>
</file>

<file path=ppt/slides/_rels/slide103.xml.rels><?xml version="1.0" encoding="UTF-8" standalone="yes"?>
<Relationships xmlns="http://schemas.openxmlformats.org/package/2006/relationships"><Relationship Id="rId3" Type="http://schemas.openxmlformats.org/officeDocument/2006/relationships/hyperlink" Target="http://images.google.com.sg/imgres?imgurl=www.mariettafumc.org/baptism.JPG&amp;imgrefurl=http://www.mariettafumc.org/worship.html&amp;h=1212&amp;w=1800&amp;prev=/images?q=baptism&amp;svnum=10&amp;hl=en&amp;lr=&amp;ie=UTF-8&amp;oe=UTF-8" TargetMode="External"/><Relationship Id="rId2" Type="http://schemas.openxmlformats.org/officeDocument/2006/relationships/notesSlide" Target="../notesSlides/notesSlide79.xml"/><Relationship Id="rId1" Type="http://schemas.openxmlformats.org/officeDocument/2006/relationships/slideLayout" Target="../slideLayouts/slideLayout25.xml"/><Relationship Id="rId4" Type="http://schemas.openxmlformats.org/officeDocument/2006/relationships/image" Target="../media/image93.jpeg"/></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2.xml"/><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12.xml"/><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3.xml"/><Relationship Id="rId1" Type="http://schemas.openxmlformats.org/officeDocument/2006/relationships/slideLayout" Target="../slideLayouts/slideLayout55.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9.png"/></Relationships>
</file>

<file path=ppt/slides/_rels/slide11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4.xml"/><Relationship Id="rId1" Type="http://schemas.openxmlformats.org/officeDocument/2006/relationships/slideLayout" Target="../slideLayouts/slideLayout54.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5.xml"/><Relationship Id="rId1" Type="http://schemas.openxmlformats.org/officeDocument/2006/relationships/slideLayout" Target="../slideLayouts/slideLayout54.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6.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7.xml"/><Relationship Id="rId1" Type="http://schemas.openxmlformats.org/officeDocument/2006/relationships/slideLayout" Target="../slideLayouts/slideLayout54.xml"/></Relationships>
</file>

<file path=ppt/slides/_rels/slide12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8.xml"/><Relationship Id="rId1" Type="http://schemas.openxmlformats.org/officeDocument/2006/relationships/slideLayout" Target="../slideLayouts/slideLayout54.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9.xml"/><Relationship Id="rId1" Type="http://schemas.openxmlformats.org/officeDocument/2006/relationships/slideLayout" Target="../slideLayouts/slideLayout54.xml"/><Relationship Id="rId4" Type="http://schemas.openxmlformats.org/officeDocument/2006/relationships/image" Target="../media/image107.jpeg"/></Relationships>
</file>

<file path=ppt/slides/_rels/slide1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0.xml"/><Relationship Id="rId1" Type="http://schemas.openxmlformats.org/officeDocument/2006/relationships/slideLayout" Target="../slideLayouts/slideLayout54.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1.xml"/><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2.xml"/><Relationship Id="rId1" Type="http://schemas.openxmlformats.org/officeDocument/2006/relationships/slideLayout" Target="../slideLayouts/slideLayout296.xml"/></Relationships>
</file>

<file path=ppt/slides/_rels/slide1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3.xml"/><Relationship Id="rId1" Type="http://schemas.openxmlformats.org/officeDocument/2006/relationships/slideLayout" Target="../slideLayouts/slideLayout291.xml"/><Relationship Id="rId6" Type="http://schemas.openxmlformats.org/officeDocument/2006/relationships/comments" Target="../comments/comment2.xml"/><Relationship Id="rId5" Type="http://schemas.openxmlformats.org/officeDocument/2006/relationships/image" Target="../media/image36.jpeg"/><Relationship Id="rId4" Type="http://schemas.openxmlformats.org/officeDocument/2006/relationships/image" Target="../media/image35.png"/></Relationships>
</file>

<file path=ppt/slides/_rels/slide1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4.xml"/><Relationship Id="rId1" Type="http://schemas.openxmlformats.org/officeDocument/2006/relationships/slideLayout" Target="../slideLayouts/slideLayout291.xml"/><Relationship Id="rId5" Type="http://schemas.openxmlformats.org/officeDocument/2006/relationships/image" Target="../media/image38.jpeg"/><Relationship Id="rId4" Type="http://schemas.openxmlformats.org/officeDocument/2006/relationships/image" Target="../media/image35.png"/></Relationships>
</file>

<file path=ppt/slides/_rels/slide1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5.xml"/><Relationship Id="rId1" Type="http://schemas.openxmlformats.org/officeDocument/2006/relationships/slideLayout" Target="../slideLayouts/slideLayout8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6.xml"/><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3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7.xml"/><Relationship Id="rId1" Type="http://schemas.openxmlformats.org/officeDocument/2006/relationships/slideLayout" Target="../slideLayouts/slideLayout96.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8.xml"/><Relationship Id="rId1" Type="http://schemas.openxmlformats.org/officeDocument/2006/relationships/slideLayout" Target="../slideLayouts/slideLayout85.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1.xml"/><Relationship Id="rId1" Type="http://schemas.openxmlformats.org/officeDocument/2006/relationships/slideLayout" Target="../slideLayouts/slideLayout102.xml"/><Relationship Id="rId4" Type="http://schemas.openxmlformats.org/officeDocument/2006/relationships/image" Target="../media/image115.jpeg"/></Relationships>
</file>

<file path=ppt/slides/_rels/slide13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2.xml"/><Relationship Id="rId1" Type="http://schemas.openxmlformats.org/officeDocument/2006/relationships/slideLayout" Target="../slideLayouts/slideLayout9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3.xml"/><Relationship Id="rId1" Type="http://schemas.openxmlformats.org/officeDocument/2006/relationships/slideLayout" Target="../slideLayouts/slideLayout85.xml"/><Relationship Id="rId4" Type="http://schemas.openxmlformats.org/officeDocument/2006/relationships/image" Target="../media/image118.pn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19.png"/><Relationship Id="rId4" Type="http://schemas.openxmlformats.org/officeDocument/2006/relationships/notesSlide" Target="../notesSlides/notesSlide104.xml"/></Relationships>
</file>

<file path=ppt/slides/_rels/slide1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5.xml"/><Relationship Id="rId1" Type="http://schemas.openxmlformats.org/officeDocument/2006/relationships/slideLayout" Target="../slideLayouts/slideLayout54.xml"/><Relationship Id="rId4" Type="http://schemas.openxmlformats.org/officeDocument/2006/relationships/image" Target="../media/image120.png"/></Relationships>
</file>

<file path=ppt/slides/_rels/slide1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6.xml"/><Relationship Id="rId1" Type="http://schemas.openxmlformats.org/officeDocument/2006/relationships/slideLayout" Target="../slideLayouts/slideLayout24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7.xml"/><Relationship Id="rId1" Type="http://schemas.openxmlformats.org/officeDocument/2006/relationships/slideLayout" Target="../slideLayouts/slideLayout310.xml"/></Relationships>
</file>

<file path=ppt/slides/_rels/slide1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8.xml"/><Relationship Id="rId1" Type="http://schemas.openxmlformats.org/officeDocument/2006/relationships/slideLayout" Target="../slideLayouts/slideLayout109.xml"/></Relationships>
</file>

<file path=ppt/slides/_rels/slide1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9.xml"/><Relationship Id="rId1" Type="http://schemas.openxmlformats.org/officeDocument/2006/relationships/slideLayout" Target="../slideLayouts/slideLayout54.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0.xml"/><Relationship Id="rId1" Type="http://schemas.openxmlformats.org/officeDocument/2006/relationships/slideLayout" Target="../slideLayouts/slideLayout251.xml"/></Relationships>
</file>

<file path=ppt/slides/_rels/slide14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1.xml"/><Relationship Id="rId1" Type="http://schemas.openxmlformats.org/officeDocument/2006/relationships/slideLayout" Target="../slideLayouts/slideLayout120.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69.xml"/><Relationship Id="rId1" Type="http://schemas.openxmlformats.org/officeDocument/2006/relationships/themeOverride" Target="../theme/themeOverride2.xml"/><Relationship Id="rId5" Type="http://schemas.openxmlformats.org/officeDocument/2006/relationships/image" Target="../media/image128.jpeg"/><Relationship Id="rId4" Type="http://schemas.openxmlformats.org/officeDocument/2006/relationships/image" Target="../media/image127.jpeg"/></Relationships>
</file>

<file path=ppt/slides/_rels/slide14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3.xml"/><Relationship Id="rId1" Type="http://schemas.openxmlformats.org/officeDocument/2006/relationships/slideLayout" Target="../slideLayouts/slideLayout120.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4.xml"/><Relationship Id="rId1" Type="http://schemas.openxmlformats.org/officeDocument/2006/relationships/slideLayout" Target="../slideLayouts/slideLayout280.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14.xml"/><Relationship Id="rId1" Type="http://schemas.openxmlformats.org/officeDocument/2006/relationships/themeOverride" Target="../theme/themeOverride3.xml"/><Relationship Id="rId4" Type="http://schemas.openxmlformats.org/officeDocument/2006/relationships/image" Target="../media/image131.jpeg"/></Relationships>
</file>

<file path=ppt/slides/_rels/slide14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6.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openxmlformats.org/officeDocument/2006/relationships/image" Target="../media/image29.jpeg"/><Relationship Id="rId4" Type="http://schemas.openxmlformats.org/officeDocument/2006/relationships/image" Target="../media/image28.jpeg"/></Relationships>
</file>

<file path=ppt/slides/_rels/slide15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7.xml"/><Relationship Id="rId1" Type="http://schemas.openxmlformats.org/officeDocument/2006/relationships/slideLayout" Target="../slideLayouts/slideLayout54.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8.xml"/><Relationship Id="rId1" Type="http://schemas.openxmlformats.org/officeDocument/2006/relationships/slideLayout" Target="../slideLayouts/slideLayout54.xml"/></Relationships>
</file>

<file path=ppt/slides/_rels/slide15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9.xml"/><Relationship Id="rId1" Type="http://schemas.openxmlformats.org/officeDocument/2006/relationships/slideLayout" Target="../slideLayouts/slideLayout54.xml"/><Relationship Id="rId4" Type="http://schemas.openxmlformats.org/officeDocument/2006/relationships/image" Target="../media/image136.jpeg"/></Relationships>
</file>

<file path=ppt/slides/_rels/slide1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0.xml"/><Relationship Id="rId1" Type="http://schemas.openxmlformats.org/officeDocument/2006/relationships/slideLayout" Target="../slideLayouts/slideLayout38.xml"/><Relationship Id="rId4" Type="http://schemas.openxmlformats.org/officeDocument/2006/relationships/image" Target="../media/image138.png"/></Relationships>
</file>

<file path=ppt/slides/_rels/slide15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1.xml"/><Relationship Id="rId1" Type="http://schemas.openxmlformats.org/officeDocument/2006/relationships/slideLayout" Target="../slideLayouts/slideLayout54.xml"/></Relationships>
</file>

<file path=ppt/slides/_rels/slide1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2.xml"/><Relationship Id="rId1" Type="http://schemas.openxmlformats.org/officeDocument/2006/relationships/slideLayout" Target="../slideLayouts/slideLayout54.xml"/></Relationships>
</file>

<file path=ppt/slides/_rels/slide15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3.xml"/><Relationship Id="rId1" Type="http://schemas.openxmlformats.org/officeDocument/2006/relationships/slideLayout" Target="../slideLayouts/slideLayout54.xml"/></Relationships>
</file>

<file path=ppt/slides/_rels/slide15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4.xml"/><Relationship Id="rId1" Type="http://schemas.openxmlformats.org/officeDocument/2006/relationships/slideLayout" Target="../slideLayouts/slideLayout54.xml"/></Relationships>
</file>

<file path=ppt/slides/_rels/slide1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5.xml"/><Relationship Id="rId1" Type="http://schemas.openxmlformats.org/officeDocument/2006/relationships/slideLayout" Target="../slideLayouts/slideLayout54.xml"/></Relationships>
</file>

<file path=ppt/slides/_rels/slide15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6.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7.xml"/><Relationship Id="rId1" Type="http://schemas.openxmlformats.org/officeDocument/2006/relationships/slideLayout" Target="../slideLayouts/slideLayout54.xml"/></Relationships>
</file>

<file path=ppt/slides/_rels/slide16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8.xml"/><Relationship Id="rId1" Type="http://schemas.openxmlformats.org/officeDocument/2006/relationships/slideLayout" Target="../slideLayouts/slideLayout54.xml"/></Relationships>
</file>

<file path=ppt/slides/_rels/slide1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9.xml"/><Relationship Id="rId1" Type="http://schemas.openxmlformats.org/officeDocument/2006/relationships/slideLayout" Target="../slideLayouts/slideLayout54.xml"/></Relationships>
</file>

<file path=ppt/slides/_rels/slide1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0.xml"/><Relationship Id="rId1" Type="http://schemas.openxmlformats.org/officeDocument/2006/relationships/slideLayout" Target="../slideLayouts/slideLayout54.xml"/><Relationship Id="rId4" Type="http://schemas.openxmlformats.org/officeDocument/2006/relationships/image" Target="../media/image120.png"/></Relationships>
</file>

<file path=ppt/slides/_rels/slide16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1.xml"/><Relationship Id="rId1" Type="http://schemas.openxmlformats.org/officeDocument/2006/relationships/slideLayout" Target="../slideLayouts/slideLayout54.xml"/></Relationships>
</file>

<file path=ppt/slides/_rels/slide1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2.xml"/><Relationship Id="rId1" Type="http://schemas.openxmlformats.org/officeDocument/2006/relationships/slideLayout" Target="../slideLayouts/slideLayout54.xml"/></Relationships>
</file>

<file path=ppt/slides/_rels/slide16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3.xml"/><Relationship Id="rId1" Type="http://schemas.openxmlformats.org/officeDocument/2006/relationships/slideLayout" Target="../slideLayouts/slideLayout54.xml"/><Relationship Id="rId5" Type="http://schemas.openxmlformats.org/officeDocument/2006/relationships/image" Target="../media/image150.jpeg"/><Relationship Id="rId4" Type="http://schemas.openxmlformats.org/officeDocument/2006/relationships/image" Target="../media/image149.jpeg"/></Relationships>
</file>

<file path=ppt/slides/_rels/slide16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4.xml"/><Relationship Id="rId1" Type="http://schemas.openxmlformats.org/officeDocument/2006/relationships/slideLayout" Target="../slideLayouts/slideLayout54.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38.xml"/><Relationship Id="rId1" Type="http://schemas.openxmlformats.org/officeDocument/2006/relationships/themeOverride" Target="../theme/themeOverride4.xml"/></Relationships>
</file>

<file path=ppt/slides/_rels/slide16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6.xml"/><Relationship Id="rId1" Type="http://schemas.openxmlformats.org/officeDocument/2006/relationships/slideLayout" Target="../slideLayouts/slideLayout125.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7.xml"/><Relationship Id="rId1" Type="http://schemas.openxmlformats.org/officeDocument/2006/relationships/slideLayout" Target="../slideLayouts/slideLayout125.xml"/></Relationships>
</file>

<file path=ppt/slides/_rels/slide17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8.xml"/><Relationship Id="rId1" Type="http://schemas.openxmlformats.org/officeDocument/2006/relationships/slideLayout" Target="../slideLayouts/slideLayout12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9.xml"/><Relationship Id="rId1" Type="http://schemas.openxmlformats.org/officeDocument/2006/relationships/slideLayout" Target="../slideLayouts/slideLayout14.xml"/><Relationship Id="rId4" Type="http://schemas.openxmlformats.org/officeDocument/2006/relationships/image" Target="../media/image154.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0.xml"/><Relationship Id="rId1" Type="http://schemas.openxmlformats.org/officeDocument/2006/relationships/slideLayout" Target="../slideLayouts/slideLayout13.xml"/><Relationship Id="rId4" Type="http://schemas.openxmlformats.org/officeDocument/2006/relationships/image" Target="../media/image15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3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91.xml"/><Relationship Id="rId6" Type="http://schemas.openxmlformats.org/officeDocument/2006/relationships/comments" Target="../comments/comment1.xml"/><Relationship Id="rId5" Type="http://schemas.openxmlformats.org/officeDocument/2006/relationships/image" Target="../media/image36.jpe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91.xml"/><Relationship Id="rId5" Type="http://schemas.openxmlformats.org/officeDocument/2006/relationships/image" Target="../media/image38.jpe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0.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5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4.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9.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5.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52.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4.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52.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2.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4.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18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3" Type="http://schemas.openxmlformats.org/officeDocument/2006/relationships/image" Target="https://petsreporter.com/wp-content/uploads/2021/04/1c3576d443efc145b8b9e63699dccf37-1.jpg" TargetMode="External"/><Relationship Id="rId2" Type="http://schemas.openxmlformats.org/officeDocument/2006/relationships/image" Target="../media/image81.jpeg"/><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296.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166.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67.xml"/></Relationships>
</file>

<file path=ppt/slides/_rels/slide88.xml.rels><?xml version="1.0" encoding="UTF-8" standalone="yes"?>
<Relationships xmlns="http://schemas.openxmlformats.org/package/2006/relationships"><Relationship Id="rId3" Type="http://schemas.openxmlformats.org/officeDocument/2006/relationships/image" Target="https://scontent.fsin10-1.fna.fbcdn.net/v/t1.6435-9/117911091_10157202547971456_3727786230995682034_n.jpg?_nc_cat=110&amp;ccb=1-3&amp;_nc_sid=8bfeb9&amp;_nc_ohc=d9wVw4Ot9cgAX8l6UtR&amp;_nc_ht=scontent.fsin10-1.fna&amp;oh=2cbd88e5fde349b15777320e8aba47b4&amp;oe=60BA405B" TargetMode="External"/><Relationship Id="rId2" Type="http://schemas.openxmlformats.org/officeDocument/2006/relationships/image" Target="../media/image87.jpeg"/><Relationship Id="rId1" Type="http://schemas.openxmlformats.org/officeDocument/2006/relationships/slideLayout" Target="../slideLayouts/slideLayout67.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184.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6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3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2524B9-09E7-45D0-8B96-AF6EA6A96B9F}"/>
              </a:ext>
            </a:extLst>
          </p:cNvPr>
          <p:cNvSpPr/>
          <p:nvPr/>
        </p:nvSpPr>
        <p:spPr>
          <a:xfrm>
            <a:off x="247605" y="4779442"/>
            <a:ext cx="6338263" cy="103909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lvl="0" algn="r" defTabSz="457200" rtl="1" eaLnBrk="0" hangingPunct="0">
              <a:defRPr/>
            </a:pPr>
            <a:r>
              <a:rPr lang="ar-JO" sz="6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أعمال الرسل </a:t>
            </a:r>
            <a:r>
              <a:rPr lang="ar-SA" sz="6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١٧-١٩</a:t>
            </a:r>
            <a:r>
              <a:rPr lang="en-US" sz="6600"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 </a:t>
            </a:r>
            <a:endParaRPr lang="en-US" sz="66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endParaRPr>
          </a:p>
        </p:txBody>
      </p:sp>
      <p:sp>
        <p:nvSpPr>
          <p:cNvPr id="7" name="Text Box 76">
            <a:extLst>
              <a:ext uri="{FF2B5EF4-FFF2-40B4-BE49-F238E27FC236}">
                <a16:creationId xmlns:a16="http://schemas.microsoft.com/office/drawing/2014/main" id="{80CBB613-8B08-4BE7-9279-099601B342DA}"/>
              </a:ext>
            </a:extLst>
          </p:cNvPr>
          <p:cNvSpPr txBox="1">
            <a:spLocks noChangeArrowheads="1"/>
          </p:cNvSpPr>
          <p:nvPr/>
        </p:nvSpPr>
        <p:spPr bwMode="auto">
          <a:xfrm>
            <a:off x="2502448" y="1396621"/>
            <a:ext cx="206955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r" defTabSz="457200"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سينكري</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Oval 58">
            <a:extLst>
              <a:ext uri="{FF2B5EF4-FFF2-40B4-BE49-F238E27FC236}">
                <a16:creationId xmlns:a16="http://schemas.microsoft.com/office/drawing/2014/main" id="{60672CAC-B592-49D5-ABB6-94CB3C641032}"/>
              </a:ext>
            </a:extLst>
          </p:cNvPr>
          <p:cNvSpPr>
            <a:spLocks noChangeArrowheads="1"/>
          </p:cNvSpPr>
          <p:nvPr/>
        </p:nvSpPr>
        <p:spPr bwMode="auto">
          <a:xfrm>
            <a:off x="3962546" y="2048668"/>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Oval 58">
            <a:extLst>
              <a:ext uri="{FF2B5EF4-FFF2-40B4-BE49-F238E27FC236}">
                <a16:creationId xmlns:a16="http://schemas.microsoft.com/office/drawing/2014/main" id="{F600A14C-644B-4C4E-95F6-AA61C1C83679}"/>
              </a:ext>
            </a:extLst>
          </p:cNvPr>
          <p:cNvSpPr>
            <a:spLocks noChangeArrowheads="1"/>
          </p:cNvSpPr>
          <p:nvPr/>
        </p:nvSpPr>
        <p:spPr bwMode="auto">
          <a:xfrm>
            <a:off x="4096780" y="1923131"/>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76">
            <a:extLst>
              <a:ext uri="{FF2B5EF4-FFF2-40B4-BE49-F238E27FC236}">
                <a16:creationId xmlns:a16="http://schemas.microsoft.com/office/drawing/2014/main" id="{E26DC227-E6FE-4664-9743-1DE8F67870E2}"/>
              </a:ext>
            </a:extLst>
          </p:cNvPr>
          <p:cNvSpPr txBox="1">
            <a:spLocks noChangeArrowheads="1"/>
          </p:cNvSpPr>
          <p:nvPr/>
        </p:nvSpPr>
        <p:spPr bwMode="auto">
          <a:xfrm>
            <a:off x="2502448" y="1915432"/>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r" defTabSz="457200"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592DBB3-074E-4F78-9F14-4D486299887A}"/>
              </a:ext>
            </a:extLst>
          </p:cNvPr>
          <p:cNvGrpSpPr/>
          <p:nvPr/>
        </p:nvGrpSpPr>
        <p:grpSpPr>
          <a:xfrm>
            <a:off x="4200211" y="1479629"/>
            <a:ext cx="2556787" cy="820589"/>
            <a:chOff x="4200211" y="1479629"/>
            <a:chExt cx="2556787" cy="820589"/>
          </a:xfrm>
          <a:effectLst>
            <a:outerShdw blurRad="50800" dist="38100" dir="2700000" algn="tl" rotWithShape="0">
              <a:prstClr val="black">
                <a:alpha val="87302"/>
              </a:prstClr>
            </a:outerShdw>
          </a:effectLst>
        </p:grpSpPr>
        <p:sp>
          <p:nvSpPr>
            <p:cNvPr id="12" name="Text Box 76">
              <a:extLst>
                <a:ext uri="{FF2B5EF4-FFF2-40B4-BE49-F238E27FC236}">
                  <a16:creationId xmlns:a16="http://schemas.microsoft.com/office/drawing/2014/main" id="{A8494DB5-A3EE-4848-81A7-A0909F4FCF60}"/>
                </a:ext>
              </a:extLst>
            </p:cNvPr>
            <p:cNvSpPr txBox="1">
              <a:spLocks noChangeArrowheads="1"/>
            </p:cNvSpPr>
            <p:nvPr/>
          </p:nvSpPr>
          <p:spPr bwMode="auto">
            <a:xfrm>
              <a:off x="5339742" y="1479629"/>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l" defTabSz="457200" rtl="1"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أفسس</a:t>
              </a:r>
            </a:p>
          </p:txBody>
        </p:sp>
        <p:sp>
          <p:nvSpPr>
            <p:cNvPr id="13" name="Oval 58">
              <a:extLst>
                <a:ext uri="{FF2B5EF4-FFF2-40B4-BE49-F238E27FC236}">
                  <a16:creationId xmlns:a16="http://schemas.microsoft.com/office/drawing/2014/main" id="{61963229-BB26-4BC4-A46E-730915CBED8C}"/>
                </a:ext>
              </a:extLst>
            </p:cNvPr>
            <p:cNvSpPr>
              <a:spLocks noChangeArrowheads="1"/>
            </p:cNvSpPr>
            <p:nvPr/>
          </p:nvSpPr>
          <p:spPr bwMode="auto">
            <a:xfrm>
              <a:off x="5577150" y="1967243"/>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Freeform: Shape 3">
              <a:extLst>
                <a:ext uri="{FF2B5EF4-FFF2-40B4-BE49-F238E27FC236}">
                  <a16:creationId xmlns:a16="http://schemas.microsoft.com/office/drawing/2014/main" id="{2C7236F8-FD4C-4386-83CA-824228800D73}"/>
                </a:ext>
              </a:extLst>
            </p:cNvPr>
            <p:cNvSpPr/>
            <p:nvPr/>
          </p:nvSpPr>
          <p:spPr>
            <a:xfrm>
              <a:off x="4200211" y="2110154"/>
              <a:ext cx="1356527" cy="190064"/>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61BA2FFA-C30C-431C-B349-F6EF12FFDAFA}"/>
              </a:ext>
            </a:extLst>
          </p:cNvPr>
          <p:cNvGrpSpPr/>
          <p:nvPr/>
        </p:nvGrpSpPr>
        <p:grpSpPr>
          <a:xfrm>
            <a:off x="6155453" y="1971080"/>
            <a:ext cx="1734676" cy="2879100"/>
            <a:chOff x="6155453" y="1971080"/>
            <a:chExt cx="1734676" cy="2879100"/>
          </a:xfrm>
          <a:effectLst>
            <a:outerShdw blurRad="50800" dist="38100" dir="2700000" algn="tl" rotWithShape="0">
              <a:prstClr val="black">
                <a:alpha val="87302"/>
              </a:prstClr>
            </a:outerShdw>
          </a:effectLst>
        </p:grpSpPr>
        <p:sp>
          <p:nvSpPr>
            <p:cNvPr id="14" name="Oval 58">
              <a:extLst>
                <a:ext uri="{FF2B5EF4-FFF2-40B4-BE49-F238E27FC236}">
                  <a16:creationId xmlns:a16="http://schemas.microsoft.com/office/drawing/2014/main" id="{415EB3C5-98F4-4794-B894-AA5BDBB120DA}"/>
                </a:ext>
              </a:extLst>
            </p:cNvPr>
            <p:cNvSpPr>
              <a:spLocks noChangeArrowheads="1"/>
            </p:cNvSpPr>
            <p:nvPr/>
          </p:nvSpPr>
          <p:spPr bwMode="auto">
            <a:xfrm>
              <a:off x="7789466" y="4370476"/>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6">
              <a:extLst>
                <a:ext uri="{FF2B5EF4-FFF2-40B4-BE49-F238E27FC236}">
                  <a16:creationId xmlns:a16="http://schemas.microsoft.com/office/drawing/2014/main" id="{B48060BE-F5A8-49B6-8A88-4C55A7FA22C1}"/>
                </a:ext>
              </a:extLst>
            </p:cNvPr>
            <p:cNvSpPr txBox="1">
              <a:spLocks noChangeArrowheads="1"/>
            </p:cNvSpPr>
            <p:nvPr/>
          </p:nvSpPr>
          <p:spPr bwMode="auto">
            <a:xfrm>
              <a:off x="6155453" y="4326960"/>
              <a:ext cx="1634013"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r" defTabSz="457200"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قيصرية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803EAAC9-631E-4368-A882-484E44A228D8}"/>
                </a:ext>
              </a:extLst>
            </p:cNvPr>
            <p:cNvSpPr/>
            <p:nvPr/>
          </p:nvSpPr>
          <p:spPr>
            <a:xfrm rot="2907483">
              <a:off x="5127044" y="3169808"/>
              <a:ext cx="2868566" cy="471110"/>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6CBB1379-7507-4732-AF5B-1B9C2400B134}"/>
              </a:ext>
            </a:extLst>
          </p:cNvPr>
          <p:cNvGrpSpPr/>
          <p:nvPr/>
        </p:nvGrpSpPr>
        <p:grpSpPr>
          <a:xfrm>
            <a:off x="6761660" y="4503668"/>
            <a:ext cx="2346844" cy="869548"/>
            <a:chOff x="6761660" y="4503668"/>
            <a:chExt cx="2346844" cy="869548"/>
          </a:xfrm>
        </p:grpSpPr>
        <p:cxnSp>
          <p:nvCxnSpPr>
            <p:cNvPr id="20" name="Straight Connector 19">
              <a:extLst>
                <a:ext uri="{FF2B5EF4-FFF2-40B4-BE49-F238E27FC236}">
                  <a16:creationId xmlns:a16="http://schemas.microsoft.com/office/drawing/2014/main" id="{2C8EBC85-0892-44BF-878C-532393ED38A9}"/>
                </a:ext>
              </a:extLst>
            </p:cNvPr>
            <p:cNvCxnSpPr>
              <a:cxnSpLocks/>
            </p:cNvCxnSpPr>
            <p:nvPr/>
          </p:nvCxnSpPr>
          <p:spPr>
            <a:xfrm>
              <a:off x="7839797" y="4503668"/>
              <a:ext cx="100663" cy="375316"/>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58">
              <a:extLst>
                <a:ext uri="{FF2B5EF4-FFF2-40B4-BE49-F238E27FC236}">
                  <a16:creationId xmlns:a16="http://schemas.microsoft.com/office/drawing/2014/main" id="{2B912E52-891A-4C03-8A00-24BF89F521CF}"/>
                </a:ext>
              </a:extLst>
            </p:cNvPr>
            <p:cNvSpPr>
              <a:spLocks noChangeArrowheads="1"/>
            </p:cNvSpPr>
            <p:nvPr/>
          </p:nvSpPr>
          <p:spPr bwMode="auto">
            <a:xfrm>
              <a:off x="7839797" y="4893696"/>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76">
              <a:extLst>
                <a:ext uri="{FF2B5EF4-FFF2-40B4-BE49-F238E27FC236}">
                  <a16:creationId xmlns:a16="http://schemas.microsoft.com/office/drawing/2014/main" id="{9EF6B79A-CBD6-4466-AD50-4C272BA91C7B}"/>
                </a:ext>
              </a:extLst>
            </p:cNvPr>
            <p:cNvSpPr txBox="1">
              <a:spLocks noChangeArrowheads="1"/>
            </p:cNvSpPr>
            <p:nvPr/>
          </p:nvSpPr>
          <p:spPr bwMode="auto">
            <a:xfrm>
              <a:off x="6761660" y="4849996"/>
              <a:ext cx="2346844"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l" defTabSz="457200" rtl="1" fontAlgn="auto">
                <a:spcBef>
                  <a:spcPts val="0"/>
                </a:spcBef>
                <a:spcAft>
                  <a:spcPts val="0"/>
                </a:spcAft>
                <a:defRPr/>
              </a:pPr>
              <a:r>
                <a:rPr lang="ar-SA"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أورشليم</a:t>
              </a:r>
            </a:p>
          </p:txBody>
        </p:sp>
      </p:grpSp>
      <p:grpSp>
        <p:nvGrpSpPr>
          <p:cNvPr id="29" name="Group 28">
            <a:extLst>
              <a:ext uri="{FF2B5EF4-FFF2-40B4-BE49-F238E27FC236}">
                <a16:creationId xmlns:a16="http://schemas.microsoft.com/office/drawing/2014/main" id="{F73DCB4C-98E0-42BE-A8EE-67AF97F39DF4}"/>
              </a:ext>
            </a:extLst>
          </p:cNvPr>
          <p:cNvGrpSpPr/>
          <p:nvPr/>
        </p:nvGrpSpPr>
        <p:grpSpPr>
          <a:xfrm>
            <a:off x="7858091" y="2243177"/>
            <a:ext cx="1190543" cy="2766140"/>
            <a:chOff x="7858091" y="2243177"/>
            <a:chExt cx="1190543" cy="2766140"/>
          </a:xfrm>
          <a:effectLst>
            <a:outerShdw blurRad="50800" dist="38100" dir="2700000" algn="tl" rotWithShape="0">
              <a:prstClr val="black">
                <a:alpha val="87302"/>
              </a:prstClr>
            </a:outerShdw>
          </a:effectLst>
        </p:grpSpPr>
        <p:sp>
          <p:nvSpPr>
            <p:cNvPr id="26" name="Freeform: Shape 25">
              <a:extLst>
                <a:ext uri="{FF2B5EF4-FFF2-40B4-BE49-F238E27FC236}">
                  <a16:creationId xmlns:a16="http://schemas.microsoft.com/office/drawing/2014/main" id="{9F6EC393-92F4-45E9-BBFD-644C169CD8BB}"/>
                </a:ext>
              </a:extLst>
            </p:cNvPr>
            <p:cNvSpPr/>
            <p:nvPr/>
          </p:nvSpPr>
          <p:spPr>
            <a:xfrm rot="17294700">
              <a:off x="7615391" y="4170962"/>
              <a:ext cx="1585034" cy="91675"/>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sp>
          <p:nvSpPr>
            <p:cNvPr id="27" name="Oval 58">
              <a:extLst>
                <a:ext uri="{FF2B5EF4-FFF2-40B4-BE49-F238E27FC236}">
                  <a16:creationId xmlns:a16="http://schemas.microsoft.com/office/drawing/2014/main" id="{24308F9B-1E54-42C3-84C7-C08CA19A3B0C}"/>
                </a:ext>
              </a:extLst>
            </p:cNvPr>
            <p:cNvSpPr>
              <a:spLocks noChangeArrowheads="1"/>
            </p:cNvSpPr>
            <p:nvPr/>
          </p:nvSpPr>
          <p:spPr bwMode="auto">
            <a:xfrm>
              <a:off x="8335888" y="3067333"/>
              <a:ext cx="234950" cy="233362"/>
            </a:xfrm>
            <a:prstGeom prst="ellipse">
              <a:avLst/>
            </a:prstGeom>
            <a:solidFill>
              <a:srgbClr val="FA0020"/>
            </a:solidFill>
            <a:ln w="38100">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76">
              <a:extLst>
                <a:ext uri="{FF2B5EF4-FFF2-40B4-BE49-F238E27FC236}">
                  <a16:creationId xmlns:a16="http://schemas.microsoft.com/office/drawing/2014/main" id="{234F03E0-67FF-42DB-8CC1-01B8FC5B4182}"/>
                </a:ext>
              </a:extLst>
            </p:cNvPr>
            <p:cNvSpPr txBox="1">
              <a:spLocks noChangeArrowheads="1"/>
            </p:cNvSpPr>
            <p:nvPr/>
          </p:nvSpPr>
          <p:spPr bwMode="auto">
            <a:xfrm>
              <a:off x="7858091" y="2243177"/>
              <a:ext cx="1190543" cy="120032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ar-SA" sz="24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أنطاكية السورية</a:t>
              </a:r>
            </a:p>
            <a:p>
              <a:pPr algn="r" defTabSz="457200" fontAlgn="auto">
                <a:spcBef>
                  <a:spcPts val="0"/>
                </a:spcBef>
                <a:spcAft>
                  <a:spcPts val="0"/>
                </a:spcAft>
                <a:defRPr/>
              </a:pP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1" name="Rectangle 2">
            <a:extLst>
              <a:ext uri="{FF2B5EF4-FFF2-40B4-BE49-F238E27FC236}">
                <a16:creationId xmlns:a16="http://schemas.microsoft.com/office/drawing/2014/main" id="{1D05F1F9-4980-AC48-90E4-3E82563CC4C0}"/>
              </a:ext>
            </a:extLst>
          </p:cNvPr>
          <p:cNvSpPr txBox="1">
            <a:spLocks noChangeArrowheads="1"/>
          </p:cNvSpPr>
          <p:nvPr/>
        </p:nvSpPr>
        <p:spPr bwMode="auto">
          <a:xfrm>
            <a:off x="247605" y="723695"/>
            <a:ext cx="36720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30" name="Text Box 3">
            <a:extLst>
              <a:ext uri="{FF2B5EF4-FFF2-40B4-BE49-F238E27FC236}">
                <a16:creationId xmlns:a16="http://schemas.microsoft.com/office/drawing/2014/main" id="{307355FA-2D9F-F0F6-336F-464792E34E92}"/>
              </a:ext>
            </a:extLst>
          </p:cNvPr>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endParaRPr kumimoji="0" lang="en-US" sz="11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834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nodePh="1">
                                  <p:stCondLst>
                                    <p:cond delay="0"/>
                                  </p:stCondLst>
                                  <p:endCondLst>
                                    <p:cond evt="begin" delay="0">
                                      <p:tn val="25"/>
                                    </p:cond>
                                  </p:end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fade">
                                      <p:cBhvr>
                                        <p:cTn id="27"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الرسل</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اليهودية والسامرة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أقصى الأرض</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 1-6: 7</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 8-8: 40</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الإصحاحات 9-28</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السامريون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سلالات مختلطة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الأمم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سنتان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بضعة أشهر</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35-62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27 سنة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83840" y="116632"/>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2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AA384CD4-62AE-CB81-7593-FFB48BE70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79512" y="229341"/>
            <a:ext cx="8856476" cy="226355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rtl="1" eaLnBrk="0" hangingPunct="0"/>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قأجاب يوحنا الجميع قائلا</a:t>
            </a:r>
            <a:r>
              <a:rPr lang="ar-JO" sz="3600" b="1" dirty="0">
                <a:solidFill>
                  <a:prstClr val="white"/>
                </a:solidFill>
                <a:effectLst>
                  <a:glow rad="127000">
                    <a:prstClr val="black"/>
                  </a:glow>
                </a:effectLst>
                <a:latin typeface="Arial" panose="020B0604020202020204" pitchFamily="34" charset="0"/>
                <a:cs typeface="Arial" panose="020B0604020202020204" pitchFamily="34" charset="0"/>
              </a:rPr>
              <a:t>ً</a:t>
            </a: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 أنا أعمدكم بماء ولكن يأتي من هو أقوى مني، الذي لست أهلا</a:t>
            </a:r>
            <a:r>
              <a:rPr lang="ar-JO" sz="3600" b="1" dirty="0">
                <a:solidFill>
                  <a:prstClr val="white"/>
                </a:solidFill>
                <a:effectLst>
                  <a:glow rad="127000">
                    <a:prstClr val="black"/>
                  </a:glow>
                </a:effectLst>
                <a:latin typeface="Arial" panose="020B0604020202020204" pitchFamily="34" charset="0"/>
                <a:cs typeface="Arial" panose="020B0604020202020204" pitchFamily="34" charset="0"/>
              </a:rPr>
              <a:t>ً</a:t>
            </a: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 أن أحل سيور حذائه</a:t>
            </a:r>
            <a:r>
              <a:rPr lang="ar-JO" sz="3600" b="1" dirty="0">
                <a:solidFill>
                  <a:prstClr val="white"/>
                </a:solidFill>
                <a:effectLst>
                  <a:glow rad="127000">
                    <a:prstClr val="black"/>
                  </a:glow>
                </a:effectLst>
                <a:latin typeface="Arial" panose="020B0604020202020204" pitchFamily="34" charset="0"/>
                <a:cs typeface="Arial" panose="020B0604020202020204" pitchFamily="34" charset="0"/>
              </a:rPr>
              <a:t>،</a:t>
            </a:r>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 هو سيعمدكم بالروح القدس ونار.</a:t>
            </a:r>
          </a:p>
        </p:txBody>
      </p:sp>
      <p:sp>
        <p:nvSpPr>
          <p:cNvPr id="4" name="Rectangle 3">
            <a:extLst>
              <a:ext uri="{FF2B5EF4-FFF2-40B4-BE49-F238E27FC236}">
                <a16:creationId xmlns:a16="http://schemas.microsoft.com/office/drawing/2014/main" id="{B5F324C6-D3E9-473D-A09D-BDAB896D1F17}"/>
              </a:ext>
            </a:extLst>
          </p:cNvPr>
          <p:cNvSpPr/>
          <p:nvPr/>
        </p:nvSpPr>
        <p:spPr>
          <a:xfrm>
            <a:off x="2195736" y="5949280"/>
            <a:ext cx="4536504" cy="646331"/>
          </a:xfrm>
          <a:prstGeom prst="rect">
            <a:avLst/>
          </a:prstGeom>
          <a:solidFill>
            <a:schemeClr val="tx1"/>
          </a:solidFill>
          <a:effectLst/>
        </p:spPr>
        <p:txBody>
          <a:bodyPr wrap="square">
            <a:spAutoFit/>
          </a:bodyPr>
          <a:lstStyle/>
          <a:p>
            <a:pPr rtl="1" eaLnBrk="0" hangingPunct="0"/>
            <a:r>
              <a:rPr lang="ar-SA" sz="3600" b="1" dirty="0">
                <a:solidFill>
                  <a:prstClr val="white"/>
                </a:solidFill>
                <a:effectLst>
                  <a:glow rad="127000">
                    <a:prstClr val="black"/>
                  </a:glow>
                </a:effectLst>
                <a:latin typeface="Arial" panose="020B0604020202020204" pitchFamily="34" charset="0"/>
                <a:cs typeface="Arial" panose="020B0604020202020204" pitchFamily="34" charset="0"/>
              </a:rPr>
              <a:t>لوقا ٣ : ١٦</a:t>
            </a:r>
          </a:p>
        </p:txBody>
      </p:sp>
    </p:spTree>
    <p:extLst>
      <p:ext uri="{BB962C8B-B14F-4D97-AF65-F5344CB8AC3E}">
        <p14:creationId xmlns:p14="http://schemas.microsoft.com/office/powerpoint/2010/main" val="539681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930E-E13A-3641-B22C-689794C60CEF}"/>
              </a:ext>
            </a:extLst>
          </p:cNvPr>
          <p:cNvSpPr>
            <a:spLocks noGrp="1"/>
          </p:cNvSpPr>
          <p:nvPr>
            <p:ph type="title"/>
          </p:nvPr>
        </p:nvSpPr>
        <p:spPr/>
        <p:txBody>
          <a:bodyPr/>
          <a:lstStyle/>
          <a:p>
            <a:r>
              <a:rPr lang="ar-JO" dirty="0">
                <a:solidFill>
                  <a:srgbClr val="FFFF00"/>
                </a:solidFill>
              </a:rPr>
              <a:t>إنجيل غير مكتمل</a:t>
            </a:r>
            <a:endParaRPr lang="en-TH" dirty="0">
              <a:solidFill>
                <a:srgbClr val="FFFF00"/>
              </a:solidFill>
            </a:endParaRPr>
          </a:p>
        </p:txBody>
      </p:sp>
      <p:sp>
        <p:nvSpPr>
          <p:cNvPr id="3" name="Content Placeholder 2">
            <a:extLst>
              <a:ext uri="{FF2B5EF4-FFF2-40B4-BE49-F238E27FC236}">
                <a16:creationId xmlns:a16="http://schemas.microsoft.com/office/drawing/2014/main" id="{372743B7-2709-B649-97CC-9AA945DFF2CA}"/>
              </a:ext>
            </a:extLst>
          </p:cNvPr>
          <p:cNvSpPr>
            <a:spLocks noGrp="1"/>
          </p:cNvSpPr>
          <p:nvPr>
            <p:ph idx="1"/>
          </p:nvPr>
        </p:nvSpPr>
        <p:spPr>
          <a:xfrm>
            <a:off x="180975" y="1357314"/>
            <a:ext cx="8810626" cy="4738687"/>
          </a:xfrm>
        </p:spPr>
        <p:txBody>
          <a:bodyPr/>
          <a:lstStyle/>
          <a:p>
            <a:pPr marL="0" indent="0" algn="r">
              <a:buNone/>
            </a:pPr>
            <a:r>
              <a:rPr lang="ar-JO" dirty="0"/>
              <a:t>1) </a:t>
            </a:r>
            <a:r>
              <a:rPr lang="ar-JO" u="sng" dirty="0"/>
              <a:t>أعمال 18: 24-28</a:t>
            </a:r>
            <a:endParaRPr lang="en-TH" u="sng" dirty="0"/>
          </a:p>
          <a:p>
            <a:pPr marL="0" indent="0" algn="r">
              <a:buNone/>
            </a:pPr>
            <a:r>
              <a:rPr lang="ar-JO" dirty="0"/>
              <a:t>كان أبلوس مقتدراً في الكتب لكن بدون الإيمان بيسوع باعتباره المسيا.</a:t>
            </a:r>
            <a:endParaRPr lang="en-GB" dirty="0"/>
          </a:p>
          <a:p>
            <a:pPr marL="0" indent="0" algn="r">
              <a:buNone/>
            </a:pPr>
            <a:r>
              <a:rPr lang="ar-JO" dirty="0"/>
              <a:t>2) </a:t>
            </a:r>
            <a:r>
              <a:rPr lang="ar-JO" u="sng" dirty="0"/>
              <a:t>أعمال 19: 1-10</a:t>
            </a:r>
            <a:endParaRPr lang="en-GB" u="sng" dirty="0"/>
          </a:p>
          <a:p>
            <a:pPr marL="0" indent="0" algn="r">
              <a:buNone/>
            </a:pPr>
            <a:r>
              <a:rPr lang="ar-JO" dirty="0"/>
              <a:t>لم يعرف تلاميذ يوحنا يسوع باعتباره المخلص ومعطي الروح القدس.</a:t>
            </a:r>
            <a:endParaRPr lang="en-GB" dirty="0"/>
          </a:p>
          <a:p>
            <a:pPr marL="0" indent="0">
              <a:buNone/>
            </a:pPr>
            <a:endParaRPr lang="en-TH" dirty="0"/>
          </a:p>
          <a:p>
            <a:pPr marL="0" indent="0">
              <a:buNone/>
            </a:pPr>
            <a:endParaRPr lang="en-TH" dirty="0"/>
          </a:p>
        </p:txBody>
      </p:sp>
    </p:spTree>
    <p:extLst>
      <p:ext uri="{BB962C8B-B14F-4D97-AF65-F5344CB8AC3E}">
        <p14:creationId xmlns:p14="http://schemas.microsoft.com/office/powerpoint/2010/main" val="849827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3314" name="Picture 2" descr="Ephesians 5:18 And do not get drunk with wine, for that is dissipation, but  be filled with the Spirit,">
            <a:extLst>
              <a:ext uri="{FF2B5EF4-FFF2-40B4-BE49-F238E27FC236}">
                <a16:creationId xmlns:a16="http://schemas.microsoft.com/office/drawing/2014/main" id="{E7B32482-DDAC-BD47-8CE8-66EAC94788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1217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138243" name="Rectangle 3"/>
          <p:cNvSpPr>
            <a:spLocks noGrp="1" noChangeArrowheads="1"/>
          </p:cNvSpPr>
          <p:nvPr>
            <p:ph type="title"/>
          </p:nvPr>
        </p:nvSpPr>
        <p:spPr>
          <a:xfrm>
            <a:off x="0" y="277813"/>
            <a:ext cx="9144000" cy="1143000"/>
          </a:xfrm>
        </p:spPr>
        <p:txBody>
          <a:bodyPr/>
          <a:lstStyle/>
          <a:p>
            <a:pPr>
              <a:defRPr/>
            </a:pPr>
            <a:r>
              <a:rPr lang="ar-JO" dirty="0">
                <a:solidFill>
                  <a:schemeClr val="tx1"/>
                </a:solidFill>
                <a:ea typeface="ＭＳ Ｐゴシック" charset="0"/>
                <a:cs typeface="Arial" panose="020B0604020202020204" pitchFamily="34" charset="0"/>
              </a:rPr>
              <a:t>إذا كنت قد تعمدت بالرش سابقاً</a:t>
            </a:r>
            <a:br>
              <a:rPr lang="ar-JO" dirty="0">
                <a:solidFill>
                  <a:schemeClr val="tx1"/>
                </a:solidFill>
                <a:ea typeface="ＭＳ Ｐゴシック" charset="0"/>
                <a:cs typeface="Arial" panose="020B0604020202020204" pitchFamily="34" charset="0"/>
              </a:rPr>
            </a:br>
            <a:r>
              <a:rPr lang="ar-JO" dirty="0">
                <a:solidFill>
                  <a:schemeClr val="tx1"/>
                </a:solidFill>
                <a:ea typeface="ＭＳ Ｐゴシック" charset="0"/>
                <a:cs typeface="Arial" panose="020B0604020202020204" pitchFamily="34" charset="0"/>
              </a:rPr>
              <a:t>فهل يجب أن أتعمد بالتغطيس الآن؟</a:t>
            </a:r>
            <a:endParaRPr lang="en-US" dirty="0">
              <a:solidFill>
                <a:schemeClr val="tx1"/>
              </a:solidFill>
              <a:ea typeface="ＭＳ Ｐゴシック" charset="0"/>
              <a:cs typeface="Arial" panose="020B0604020202020204" pitchFamily="34" charset="0"/>
            </a:endParaRPr>
          </a:p>
        </p:txBody>
      </p:sp>
      <p:sp>
        <p:nvSpPr>
          <p:cNvPr id="138244" name="Rectangle 4"/>
          <p:cNvSpPr>
            <a:spLocks noGrp="1" noChangeArrowheads="1"/>
          </p:cNvSpPr>
          <p:nvPr>
            <p:ph idx="1"/>
          </p:nvPr>
        </p:nvSpPr>
        <p:spPr>
          <a:xfrm>
            <a:off x="827584" y="4343400"/>
            <a:ext cx="8316416" cy="1752600"/>
          </a:xfrm>
        </p:spPr>
        <p:txBody>
          <a:bodyPr/>
          <a:lstStyle/>
          <a:p>
            <a:pPr algn="r" rtl="1">
              <a:defRPr/>
            </a:pPr>
            <a:r>
              <a:rPr lang="ar-JO" sz="3600" dirty="0">
                <a:ea typeface="ＭＳ Ｐゴシック" charset="0"/>
                <a:cs typeface="Arial" panose="020B0604020202020204" pitchFamily="34" charset="0"/>
              </a:rPr>
              <a:t>دعونا نرى كيف ساعد بولس 12 تلميذاً من تلاميذ يوحنا المعمدان والذين تعمدوا بالتغطيس سابقاً في            أعمال 19: 1-7 ...</a:t>
            </a:r>
            <a:endParaRPr lang="en-US" sz="3600" dirty="0">
              <a:ea typeface="ＭＳ Ｐゴシック" charset="0"/>
              <a:cs typeface="Arial" panose="020B0604020202020204" pitchFamily="34" charset="0"/>
            </a:endParaRPr>
          </a:p>
        </p:txBody>
      </p:sp>
      <p:pic>
        <p:nvPicPr>
          <p:cNvPr id="314372" name="Picture 5" descr="baptism">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701801"/>
            <a:ext cx="32766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567021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eaLnBrk="0" hangingPunct="0"/>
            <a:endParaRPr lang="en-US" b="1" dirty="0">
              <a:solidFill>
                <a:srgbClr val="FFFFFF"/>
              </a:solidFill>
              <a:latin typeface="Arial" panose="020B0604020202020204" pitchFamily="34" charset="0"/>
            </a:endParaRPr>
          </a:p>
        </p:txBody>
      </p:sp>
      <p:pic>
        <p:nvPicPr>
          <p:cNvPr id="316418" name="Picture 1" descr="think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652463"/>
            <a:ext cx="6350000" cy="430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ChangeArrowheads="1"/>
          </p:cNvSpPr>
          <p:nvPr>
            <p:ph type="title"/>
          </p:nvPr>
        </p:nvSpPr>
        <p:spPr>
          <a:xfrm>
            <a:off x="-1" y="277813"/>
            <a:ext cx="9143999" cy="1143000"/>
          </a:xfrm>
        </p:spPr>
        <p:txBody>
          <a:bodyPr/>
          <a:lstStyle/>
          <a:p>
            <a:pPr>
              <a:defRPr/>
            </a:pPr>
            <a:r>
              <a:rPr lang="ar-JO" dirty="0">
                <a:solidFill>
                  <a:schemeClr val="tx1"/>
                </a:solidFill>
                <a:ea typeface="ＭＳ Ｐゴシック" charset="0"/>
                <a:cs typeface="Arial" panose="020B0604020202020204" pitchFamily="34" charset="0"/>
              </a:rPr>
              <a:t>إذا كنت قد تعمدت بالرش سابقاً</a:t>
            </a:r>
            <a:br>
              <a:rPr lang="ar-JO" dirty="0">
                <a:solidFill>
                  <a:schemeClr val="tx1"/>
                </a:solidFill>
                <a:ea typeface="ＭＳ Ｐゴシック" charset="0"/>
                <a:cs typeface="Arial" panose="020B0604020202020204" pitchFamily="34" charset="0"/>
              </a:rPr>
            </a:br>
            <a:r>
              <a:rPr lang="ar-JO" dirty="0">
                <a:solidFill>
                  <a:schemeClr val="tx1"/>
                </a:solidFill>
                <a:ea typeface="ＭＳ Ｐゴシック" charset="0"/>
                <a:cs typeface="Arial" panose="020B0604020202020204" pitchFamily="34" charset="0"/>
              </a:rPr>
              <a:t>فهل يجب أن أتعمد بالتغطيس الآن؟</a:t>
            </a:r>
            <a:endParaRPr lang="en-US" dirty="0">
              <a:solidFill>
                <a:schemeClr val="tx1"/>
              </a:solidFill>
              <a:ea typeface="ＭＳ Ｐゴシック" charset="0"/>
              <a:cs typeface="Arial" panose="020B0604020202020204" pitchFamily="34" charset="0"/>
            </a:endParaRPr>
          </a:p>
        </p:txBody>
      </p:sp>
      <p:sp>
        <p:nvSpPr>
          <p:cNvPr id="138244" name="Rectangle 4"/>
          <p:cNvSpPr>
            <a:spLocks noGrp="1" noChangeArrowheads="1"/>
          </p:cNvSpPr>
          <p:nvPr>
            <p:ph idx="1"/>
          </p:nvPr>
        </p:nvSpPr>
        <p:spPr>
          <a:xfrm>
            <a:off x="107504" y="3861048"/>
            <a:ext cx="8857109" cy="2736604"/>
          </a:xfrm>
        </p:spPr>
        <p:txBody>
          <a:bodyPr/>
          <a:lstStyle/>
          <a:p>
            <a:pPr marL="0" indent="0" algn="r">
              <a:buNone/>
              <a:defRPr/>
            </a:pPr>
            <a:r>
              <a:rPr lang="ar-JO"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أعمال 19: 1-7... 1</a:t>
            </a:r>
            <a:r>
              <a:rPr lang="ar-SA"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 فحدث فيما كان أبلوس في كورنثوس، أن بولس بعد ما اجتاز في النواحي العالية جاء إلى أفسس فإذ وجد تلاميذ</a:t>
            </a:r>
          </a:p>
          <a:p>
            <a:pPr marL="0" indent="0" algn="r">
              <a:buNone/>
              <a:defRPr/>
            </a:pPr>
            <a:r>
              <a:rPr lang="ar-SA"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2 قال لهم: هل قبلتم الروح القدس لما آمنتم؟ قالوا له: ولا سمعنا أنه يوجد الروح القدس.</a:t>
            </a:r>
            <a:endParaRPr lang="en-US"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endParaRPr>
          </a:p>
          <a:p>
            <a:pPr marL="0" indent="0" algn="r">
              <a:buNone/>
              <a:defRPr/>
            </a:pPr>
            <a:r>
              <a:rPr lang="ar-JO" dirty="0">
                <a:effectLst/>
                <a:cs typeface="Arial" panose="020B0604020202020204" pitchFamily="34" charset="0"/>
              </a:rPr>
              <a:t>3 فقال لهم: فبماذا اعتمدتم؟ فقالوا: بمعمودية يوحنا.</a:t>
            </a:r>
            <a:endParaRPr lang="en-US"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2060191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eaLnBrk="0" hangingPunct="0"/>
            <a:endParaRPr lang="en-US" b="1" dirty="0">
              <a:solidFill>
                <a:srgbClr val="FFFFFF"/>
              </a:solidFill>
              <a:latin typeface="Arial" panose="020B0604020202020204" pitchFamily="34" charset="0"/>
            </a:endParaRPr>
          </a:p>
        </p:txBody>
      </p:sp>
      <p:pic>
        <p:nvPicPr>
          <p:cNvPr id="318466" name="Picture 1" descr="think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652463"/>
            <a:ext cx="6350000" cy="430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ChangeArrowheads="1"/>
          </p:cNvSpPr>
          <p:nvPr>
            <p:ph type="title"/>
          </p:nvPr>
        </p:nvSpPr>
        <p:spPr>
          <a:xfrm>
            <a:off x="0" y="277813"/>
            <a:ext cx="9144000" cy="1143000"/>
          </a:xfrm>
        </p:spPr>
        <p:txBody>
          <a:bodyPr/>
          <a:lstStyle/>
          <a:p>
            <a:pPr>
              <a:defRPr/>
            </a:pPr>
            <a:r>
              <a:rPr lang="ar-JO" dirty="0">
                <a:solidFill>
                  <a:schemeClr val="tx1"/>
                </a:solidFill>
                <a:ea typeface="ＭＳ Ｐゴシック" charset="0"/>
                <a:cs typeface="Arial" panose="020B0604020202020204" pitchFamily="34" charset="0"/>
              </a:rPr>
              <a:t>إذا كنت قد تعمدت بالرش سابقاً</a:t>
            </a:r>
            <a:br>
              <a:rPr lang="ar-JO" dirty="0">
                <a:solidFill>
                  <a:schemeClr val="tx1"/>
                </a:solidFill>
                <a:ea typeface="ＭＳ Ｐゴシック" charset="0"/>
                <a:cs typeface="Arial" panose="020B0604020202020204" pitchFamily="34" charset="0"/>
              </a:rPr>
            </a:br>
            <a:r>
              <a:rPr lang="ar-JO" dirty="0">
                <a:solidFill>
                  <a:schemeClr val="tx1"/>
                </a:solidFill>
                <a:ea typeface="ＭＳ Ｐゴシック" charset="0"/>
                <a:cs typeface="Arial" panose="020B0604020202020204" pitchFamily="34" charset="0"/>
              </a:rPr>
              <a:t>فهل يجب أن أتعمد بالتغطيس الآن؟</a:t>
            </a:r>
            <a:endParaRPr lang="en-US" dirty="0">
              <a:solidFill>
                <a:schemeClr val="tx1"/>
              </a:solidFill>
              <a:ea typeface="ＭＳ Ｐゴシック" charset="0"/>
              <a:cs typeface="Arial" panose="020B0604020202020204" pitchFamily="34" charset="0"/>
            </a:endParaRPr>
          </a:p>
        </p:txBody>
      </p:sp>
      <p:sp>
        <p:nvSpPr>
          <p:cNvPr id="138244" name="Rectangle 4"/>
          <p:cNvSpPr>
            <a:spLocks noGrp="1" noChangeArrowheads="1"/>
          </p:cNvSpPr>
          <p:nvPr>
            <p:ph idx="1"/>
          </p:nvPr>
        </p:nvSpPr>
        <p:spPr>
          <a:xfrm>
            <a:off x="250825" y="3645024"/>
            <a:ext cx="8713788" cy="2952628"/>
          </a:xfrm>
        </p:spPr>
        <p:txBody>
          <a:bodyPr/>
          <a:lstStyle/>
          <a:p>
            <a:pPr marL="0" indent="0" algn="r">
              <a:buNone/>
              <a:defRPr/>
            </a:pPr>
            <a:r>
              <a:rPr lang="ar-JO"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4 فقال بولس: إن يوحنا عمد بمعمودية التوبة، قائلا للشعب أن يؤمنوا بالذي يأتي بعده، أي بالمسيح يسوع.</a:t>
            </a:r>
          </a:p>
          <a:p>
            <a:pPr marL="0" indent="0" algn="r">
              <a:buNone/>
              <a:defRPr/>
            </a:pPr>
            <a:r>
              <a:rPr lang="ar-JO"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5 فلما سمعوا اعتمدوا باسم الرب يسوع.</a:t>
            </a:r>
          </a:p>
          <a:p>
            <a:pPr marL="0" indent="0" algn="r">
              <a:buNone/>
              <a:defRPr/>
            </a:pPr>
            <a:r>
              <a:rPr lang="ar-JO"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6 ولما وضع بولس يديه عليهم حل الروح القدس عليهم، فطفقوا يتكلمون بلغات ويتنبأون.</a:t>
            </a:r>
          </a:p>
          <a:p>
            <a:pPr marL="0" indent="0" algn="r">
              <a:buNone/>
              <a:defRPr/>
            </a:pPr>
            <a:r>
              <a:rPr lang="ar-JO"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rPr>
              <a:t>7 وكان جميع الرجال نحو اثني عشر.</a:t>
            </a:r>
            <a:endParaRPr lang="en-US" sz="2800" dirty="0">
              <a:effectLst>
                <a:glow rad="101600">
                  <a:srgbClr val="060400">
                    <a:alpha val="75000"/>
                  </a:srgbClr>
                </a:glow>
                <a:outerShdw blurRad="38100" dist="38100" dir="2700000" algn="tl">
                  <a:srgbClr val="000000"/>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5617664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5477"/>
            <a:ext cx="9144000" cy="6080760"/>
          </a:xfrm>
          <a:prstGeom prst="rect">
            <a:avLst/>
          </a:prstGeom>
        </p:spPr>
      </p:pic>
      <p:sp>
        <p:nvSpPr>
          <p:cNvPr id="2" name="Text Placeholder 1"/>
          <p:cNvSpPr>
            <a:spLocks noGrp="1"/>
          </p:cNvSpPr>
          <p:nvPr>
            <p:ph type="body" sz="quarter" idx="10"/>
          </p:nvPr>
        </p:nvSpPr>
        <p:spPr>
          <a:xfrm>
            <a:off x="57150" y="6410265"/>
            <a:ext cx="8074152" cy="400110"/>
          </a:xfrm>
          <a:noFill/>
        </p:spPr>
        <p:txBody>
          <a:bodyPr/>
          <a:lstStyle/>
          <a:p>
            <a:r>
              <a:rPr lang="ar-JO" sz="2000" b="1" dirty="0">
                <a:latin typeface="Arial" panose="020B0604020202020204" pitchFamily="34" charset="0"/>
                <a:cs typeface="Arial" panose="020B0604020202020204" pitchFamily="34" charset="0"/>
              </a:rPr>
              <a:t>مسرح أفسس الكبير، مع إطلالة على البحر والميناء القديم</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434309"/>
            <a:ext cx="1069848" cy="400110"/>
          </a:xfrm>
          <a:noFill/>
        </p:spPr>
        <p:txBody>
          <a:bodyPr/>
          <a:lstStyle/>
          <a:p>
            <a:r>
              <a:rPr lang="ar-JO" sz="2000" b="1" dirty="0">
                <a:latin typeface="Arial" panose="020B0604020202020204" pitchFamily="34" charset="0"/>
                <a:cs typeface="Arial" panose="020B0604020202020204" pitchFamily="34" charset="0"/>
              </a:rPr>
              <a:t>19: 1</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2917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0" y="-227012"/>
            <a:ext cx="9144000" cy="1143000"/>
          </a:xfrm>
          <a:noFill/>
        </p:spPr>
        <p:txBody>
          <a:bodyPr/>
          <a:lstStyle/>
          <a:p>
            <a:pPr rtl="1"/>
            <a:r>
              <a:rPr lang="ar-JO" dirty="0">
                <a:solidFill>
                  <a:schemeClr val="tx1"/>
                </a:solidFill>
              </a:rPr>
              <a:t>أ</a:t>
            </a:r>
            <a:r>
              <a:rPr lang="ar-SA" dirty="0">
                <a:solidFill>
                  <a:schemeClr val="tx1"/>
                </a:solidFill>
              </a:rPr>
              <a:t>عمال</a:t>
            </a:r>
            <a:r>
              <a:rPr lang="ar-JO" dirty="0">
                <a:solidFill>
                  <a:schemeClr val="tx1"/>
                </a:solidFill>
              </a:rPr>
              <a:t> 19: 11-20</a:t>
            </a:r>
            <a:endParaRPr lang="en-TH" dirty="0">
              <a:solidFill>
                <a:schemeClr val="tx1"/>
              </a:solidFill>
            </a:endParaRP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808123"/>
            <a:ext cx="8964488" cy="6025817"/>
          </a:xfrm>
        </p:spPr>
        <p:txBody>
          <a:bodyPr>
            <a:noAutofit/>
          </a:bodyPr>
          <a:lstStyle/>
          <a:p>
            <a:pPr marL="0" indent="0" algn="r">
              <a:buNone/>
            </a:pPr>
            <a:r>
              <a:rPr lang="ar-JO" sz="2800" dirty="0">
                <a:solidFill>
                  <a:schemeClr val="tx1"/>
                </a:solidFill>
              </a:rPr>
              <a:t>11 وكان الله يصنع على يدي بولس قوات غير المعتادة 12 حتى كان يؤتى عن جسده بمناديل أو مآزر إلى المرضى، فتزول عنهم الأمراض وتخرج الأرواح الشريرة منهم 13 فشرع قوم من اليهود الطوافين المعزمين أن يسموا على الذين بهم الأرواح الشريرة باسم الرب يسوع، قائلين: نقسم عليك بيسوع الذي يكرز به بولس 14 وكان سبعة بنين لسكاوا رجل يهودي رئيس كهنة الذين فعلوا هذا. 15 فأجاب الروح الشرير وقال: أما يسوع فأنا أعرفه، وبولس أنا أعلمه وأما أنتم فمن أنتم؟ 16 فوثب عليهم الإنسان الذي كان فيه الروح الشرير وغلبهم وقوي عليهم حتى هربوا من ذلك البيت عراة ومجرحين 17 وصار هذا معلوماً عند جميع اليهود واليونانيين الساكنين في أفسس فوقع خوف على جميعهم، وكان اسم الرب يسوع يتعظم 18 وكان كثيرون من الذين آمنوا يأتون مقرين ومخبرين بأفعالهم 19 وكان كثيرون من الذين يستعملون السحر يجمعون الكتب ويحرقونها أمام الجميع، وحسبوا أثمانها فوجدوها خمسين ألفاً من الفضة 20هكذا كانت كلمة الرب تنمو وتقوى بشدة.</a:t>
            </a:r>
            <a:endParaRPr lang="en-TH" sz="2800" dirty="0">
              <a:solidFill>
                <a:schemeClr val="tx1"/>
              </a:solidFill>
            </a:endParaRPr>
          </a:p>
        </p:txBody>
      </p:sp>
    </p:spTree>
    <p:extLst>
      <p:ext uri="{BB962C8B-B14F-4D97-AF65-F5344CB8AC3E}">
        <p14:creationId xmlns:p14="http://schemas.microsoft.com/office/powerpoint/2010/main" val="36982046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ome Jews tried to copy what Paul was doing. Seven sons of Sceva, a leading priest, were going from town to town casting out evil spirits. They tried to use the name of the Lord Jesus in their incantation, saying, ‘I command you in the name of Jesus, whom Paul preaches, to come out!’  – Slide 8">
            <a:extLst>
              <a:ext uri="{FF2B5EF4-FFF2-40B4-BE49-F238E27FC236}">
                <a16:creationId xmlns:a16="http://schemas.microsoft.com/office/drawing/2014/main" id="{4AA975F1-F859-BD42-84BF-C481C8DE2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8400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ne time when they tried it, the evil spirit replied, ‘I know Jesus, and I know Paul, but who are you?’ – Slide 9">
            <a:extLst>
              <a:ext uri="{FF2B5EF4-FFF2-40B4-BE49-F238E27FC236}">
                <a16:creationId xmlns:a16="http://schemas.microsoft.com/office/drawing/2014/main" id="{DC35125E-69E8-E446-BD02-39791BAD7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94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أعمال الرسل</a:t>
            </a:r>
            <a:endParaRPr lang="en-US" b="1" dirty="0">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التطبيقي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صعود المسيح السماوي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انسكاب الروح القدس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شفاء رجل أعرج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نتائج الكرازة العلنية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دينونة سفيرة وحنانيا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إقامة الشمامسة تنهي الظلم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دفاع قوي من اسطفانوس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الإضطهاد يشتت الكنيسة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تقديم شاول للإنجيل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تقديم الإنجيل لكرنيليوس</a:t>
            </a: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الدفاع عن العبادة مع الأمم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خروج من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 توصيل الإنجيل إلى أنطاكية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 خلط اللطف مع التشويش</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تحقيق مجمع أورشليم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حاجة لختان تيموثاوس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شرح الإنجيل في أثينا</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 مقابلة أكيلا وبريسكلا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الوداع في أفسس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الروح القدس يحذر شاول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تأثير شهادة بولس</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 مجمع السنهدريم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 سماع فيلكس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مناشدة طارئة لقيصر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 محاججة الملك أغريباس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 من قيصرية إلى جزيرة مالطة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 تقديم الإنجييل في القيود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3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blinds(horizontal)">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n the man with the evil spirit leaped on them, overpowered them, and attacked them with such violence that they had to run from the house. – Slide 10">
            <a:extLst>
              <a:ext uri="{FF2B5EF4-FFF2-40B4-BE49-F238E27FC236}">
                <a16:creationId xmlns:a16="http://schemas.microsoft.com/office/drawing/2014/main" id="{D44EB336-2B76-F646-95D4-2E0EF8725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6045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FABF-8942-01B1-2792-BEBDD6403E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2B594-5E91-1FCD-6DB2-FB3D32BC9953}"/>
              </a:ext>
            </a:extLst>
          </p:cNvPr>
          <p:cNvSpPr>
            <a:spLocks noGrp="1"/>
          </p:cNvSpPr>
          <p:nvPr>
            <p:ph type="title"/>
          </p:nvPr>
        </p:nvSpPr>
        <p:spPr/>
        <p:txBody>
          <a:bodyPr/>
          <a:lstStyle/>
          <a:p>
            <a:r>
              <a:rPr lang="ar-JO" dirty="0">
                <a:solidFill>
                  <a:srgbClr val="FFFF00"/>
                </a:solidFill>
              </a:rPr>
              <a:t>إنجيل غير مكتمل</a:t>
            </a:r>
            <a:endParaRPr lang="en-TH" dirty="0">
              <a:solidFill>
                <a:srgbClr val="FFFF00"/>
              </a:solidFill>
            </a:endParaRPr>
          </a:p>
        </p:txBody>
      </p:sp>
      <p:sp>
        <p:nvSpPr>
          <p:cNvPr id="3" name="Content Placeholder 2">
            <a:extLst>
              <a:ext uri="{FF2B5EF4-FFF2-40B4-BE49-F238E27FC236}">
                <a16:creationId xmlns:a16="http://schemas.microsoft.com/office/drawing/2014/main" id="{DB639597-921B-767E-389A-526CE958FB6D}"/>
              </a:ext>
            </a:extLst>
          </p:cNvPr>
          <p:cNvSpPr>
            <a:spLocks noGrp="1"/>
          </p:cNvSpPr>
          <p:nvPr>
            <p:ph idx="1"/>
          </p:nvPr>
        </p:nvSpPr>
        <p:spPr>
          <a:xfrm>
            <a:off x="180975" y="1357314"/>
            <a:ext cx="8810626" cy="4738687"/>
          </a:xfrm>
        </p:spPr>
        <p:txBody>
          <a:bodyPr/>
          <a:lstStyle/>
          <a:p>
            <a:pPr marL="0" indent="0" algn="r">
              <a:buNone/>
            </a:pPr>
            <a:r>
              <a:rPr lang="ar-JO" dirty="0"/>
              <a:t>1) </a:t>
            </a:r>
            <a:r>
              <a:rPr lang="ar-JO" u="sng" dirty="0"/>
              <a:t>أعمال 18: 24-28</a:t>
            </a:r>
            <a:endParaRPr lang="en-TH" u="sng" dirty="0"/>
          </a:p>
          <a:p>
            <a:pPr marL="0" indent="0" algn="r">
              <a:buNone/>
            </a:pPr>
            <a:r>
              <a:rPr lang="ar-JO" dirty="0"/>
              <a:t>كان أبلوس مقتدراً في الكتب لكن بدون الإيمان بيسوع باعتباره المسيا.</a:t>
            </a:r>
            <a:endParaRPr lang="en-GB" dirty="0"/>
          </a:p>
          <a:p>
            <a:pPr marL="0" indent="0" algn="r">
              <a:buNone/>
            </a:pPr>
            <a:r>
              <a:rPr lang="ar-JO" dirty="0"/>
              <a:t>2) </a:t>
            </a:r>
            <a:r>
              <a:rPr lang="ar-JO" u="sng" dirty="0"/>
              <a:t>أعمال 19: 1-10</a:t>
            </a:r>
            <a:endParaRPr lang="en-GB" u="sng" dirty="0"/>
          </a:p>
          <a:p>
            <a:pPr marL="0" indent="0" algn="r">
              <a:buNone/>
            </a:pPr>
            <a:r>
              <a:rPr lang="ar-JO" dirty="0"/>
              <a:t>لم يعرف تلاميذ يوحنا يسوع باعتباره المخلص ومعطي الروح القدس.</a:t>
            </a:r>
          </a:p>
          <a:p>
            <a:pPr marL="0" marR="0" lvl="0" indent="0" algn="r" defTabSz="914400" rtl="0" eaLnBrk="0" fontAlgn="base" latinLnBrk="0" hangingPunct="0">
              <a:lnSpc>
                <a:spcPct val="100000"/>
              </a:lnSpc>
              <a:spcBef>
                <a:spcPct val="20000"/>
              </a:spcBef>
              <a:spcAft>
                <a:spcPct val="0"/>
              </a:spcAft>
              <a:buClrTx/>
              <a:buSzTx/>
              <a:buFontTx/>
              <a:buNone/>
              <a:tabLst/>
              <a:defRPr/>
            </a:pPr>
            <a:r>
              <a:rPr lang="ar-JO" dirty="0">
                <a:solidFill>
                  <a:srgbClr val="FFFFFF"/>
                </a:solidFill>
              </a:rPr>
              <a:t>3) </a:t>
            </a:r>
            <a:r>
              <a:rPr lang="ar-JO" u="sng" dirty="0">
                <a:solidFill>
                  <a:srgbClr val="FFFFFF"/>
                </a:solidFill>
              </a:rPr>
              <a:t>أعمال 19: 11-20</a:t>
            </a:r>
            <a:endParaRPr kumimoji="0" lang="en-GB" sz="3200" u="sng" strike="noStrike" kern="0" cap="none" spc="0" normalizeH="0" baseline="0" noProof="0" dirty="0">
              <a:ln>
                <a:noFill/>
              </a:ln>
              <a:solidFill>
                <a:srgbClr val="FFFFFF"/>
              </a:solidFill>
              <a:effectLst/>
              <a:uLnTx/>
              <a:uFillTx/>
              <a:ea typeface="ＭＳ Ｐゴシック" pitchFamily="-108" charset="-128"/>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lang="ar-JO" dirty="0">
                <a:solidFill>
                  <a:srgbClr val="FFFFFF"/>
                </a:solidFill>
              </a:rPr>
              <a:t>لم يعرف أبناء سكاوا يسوع باعتباره رب حياتهم</a:t>
            </a:r>
            <a:endParaRPr kumimoji="0" lang="en-GB" sz="3200" u="none" strike="noStrike" kern="0" cap="none" spc="0" normalizeH="0" baseline="0" noProof="0" dirty="0">
              <a:ln>
                <a:noFill/>
              </a:ln>
              <a:solidFill>
                <a:srgbClr val="FFFFFF"/>
              </a:solidFill>
              <a:effectLst/>
              <a:uLnTx/>
              <a:uFillTx/>
              <a:ea typeface="ＭＳ Ｐゴシック" pitchFamily="-108" charset="-128"/>
            </a:endParaRPr>
          </a:p>
          <a:p>
            <a:pPr marL="0" indent="0" algn="r">
              <a:buNone/>
            </a:pPr>
            <a:endParaRPr lang="en-GB" dirty="0"/>
          </a:p>
          <a:p>
            <a:pPr marL="0" indent="0">
              <a:buNone/>
            </a:pPr>
            <a:endParaRPr lang="en-TH" dirty="0"/>
          </a:p>
          <a:p>
            <a:pPr marL="0" indent="0">
              <a:buNone/>
            </a:pPr>
            <a:endParaRPr lang="en-TH" dirty="0"/>
          </a:p>
        </p:txBody>
      </p:sp>
    </p:spTree>
    <p:extLst>
      <p:ext uri="{BB962C8B-B14F-4D97-AF65-F5344CB8AC3E}">
        <p14:creationId xmlns:p14="http://schemas.microsoft.com/office/powerpoint/2010/main" val="5981138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29D4-C6FF-C847-BDAE-2760ABA7D4A8}"/>
              </a:ext>
            </a:extLst>
          </p:cNvPr>
          <p:cNvSpPr>
            <a:spLocks noGrp="1"/>
          </p:cNvSpPr>
          <p:nvPr>
            <p:ph type="title"/>
          </p:nvPr>
        </p:nvSpPr>
        <p:spPr/>
        <p:txBody>
          <a:bodyPr/>
          <a:lstStyle/>
          <a:p>
            <a:r>
              <a:rPr lang="ar-JO" dirty="0">
                <a:solidFill>
                  <a:srgbClr val="FFFF00"/>
                </a:solidFill>
              </a:rPr>
              <a:t>إنجيل كامل</a:t>
            </a:r>
            <a:endParaRPr lang="en-TH" dirty="0">
              <a:solidFill>
                <a:srgbClr val="FFFF00"/>
              </a:solidFill>
            </a:endParaRPr>
          </a:p>
        </p:txBody>
      </p:sp>
      <p:sp>
        <p:nvSpPr>
          <p:cNvPr id="3" name="Content Placeholder 2">
            <a:extLst>
              <a:ext uri="{FF2B5EF4-FFF2-40B4-BE49-F238E27FC236}">
                <a16:creationId xmlns:a16="http://schemas.microsoft.com/office/drawing/2014/main" id="{DFC8892B-4E80-2F4F-BEAF-05B53F52E087}"/>
              </a:ext>
            </a:extLst>
          </p:cNvPr>
          <p:cNvSpPr>
            <a:spLocks noGrp="1"/>
          </p:cNvSpPr>
          <p:nvPr>
            <p:ph idx="1"/>
          </p:nvPr>
        </p:nvSpPr>
        <p:spPr>
          <a:xfrm>
            <a:off x="38101" y="1471614"/>
            <a:ext cx="9070974" cy="4624387"/>
          </a:xfrm>
        </p:spPr>
        <p:txBody>
          <a:bodyPr/>
          <a:lstStyle/>
          <a:p>
            <a:pPr marL="0" indent="0" algn="r">
              <a:buNone/>
            </a:pPr>
            <a:r>
              <a:rPr lang="ar-JO" dirty="0"/>
              <a:t>سوف يعلن، ينادي، وينتج في الناس معرفة يسوع باعتباره:</a:t>
            </a:r>
            <a:endParaRPr lang="en-TH" dirty="0"/>
          </a:p>
          <a:p>
            <a:pPr marL="0" indent="0" algn="r">
              <a:buNone/>
            </a:pPr>
            <a:r>
              <a:rPr lang="ar-JO" dirty="0"/>
              <a:t>1) مسيح الله – متمم الكتاب المقدس</a:t>
            </a:r>
          </a:p>
          <a:p>
            <a:pPr marL="0" indent="0" algn="r">
              <a:buNone/>
            </a:pPr>
            <a:r>
              <a:rPr lang="ar-JO" dirty="0"/>
              <a:t>2) المخلص والمعمد بالروح القدس</a:t>
            </a:r>
          </a:p>
          <a:p>
            <a:pPr marL="0" indent="0" algn="r">
              <a:buNone/>
            </a:pPr>
            <a:r>
              <a:rPr lang="ar-JO" dirty="0"/>
              <a:t>3) رب السماء والأرض وربنا</a:t>
            </a:r>
            <a:endParaRPr lang="en-TH" dirty="0"/>
          </a:p>
          <a:p>
            <a:pPr marL="0" indent="0">
              <a:buNone/>
            </a:pPr>
            <a:endParaRPr lang="en-TH" sz="4000" dirty="0"/>
          </a:p>
          <a:p>
            <a:pPr marL="0" indent="0" algn="ctr">
              <a:buNone/>
            </a:pPr>
            <a:r>
              <a:rPr lang="ar-JO" sz="2800" dirty="0">
                <a:solidFill>
                  <a:srgbClr val="FFFF00"/>
                </a:solidFill>
                <a:latin typeface="Chalkduster" panose="03050602040202020205" pitchFamily="66" charset="77"/>
              </a:rPr>
              <a:t>إنه يعلن إلهنا الذي لا يمكن مقارنته بأحد</a:t>
            </a:r>
          </a:p>
          <a:p>
            <a:pPr marL="0" indent="0" algn="ctr">
              <a:buNone/>
            </a:pPr>
            <a:r>
              <a:rPr lang="ar-JO" sz="2800" dirty="0">
                <a:solidFill>
                  <a:srgbClr val="FFFF00"/>
                </a:solidFill>
                <a:latin typeface="Chalkduster" panose="03050602040202020205" pitchFamily="66" charset="77"/>
              </a:rPr>
              <a:t>محبته، نعمته، رحمته، قوته وحقه</a:t>
            </a:r>
            <a:endParaRPr lang="en-TH" sz="2800" dirty="0">
              <a:solidFill>
                <a:srgbClr val="FFFF00"/>
              </a:solidFill>
              <a:latin typeface="Chalkduster" panose="03050602040202020205" pitchFamily="66" charset="77"/>
            </a:endParaRPr>
          </a:p>
        </p:txBody>
      </p:sp>
    </p:spTree>
    <p:extLst>
      <p:ext uri="{BB962C8B-B14F-4D97-AF65-F5344CB8AC3E}">
        <p14:creationId xmlns:p14="http://schemas.microsoft.com/office/powerpoint/2010/main" val="13023116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 have loved this speech my entire life - if you have the time you must  watch this. indescribable... It's pretty moving! That's My K… in 2021 | My  king, Word of god, Sermon">
            <a:extLst>
              <a:ext uri="{FF2B5EF4-FFF2-40B4-BE49-F238E27FC236}">
                <a16:creationId xmlns:a16="http://schemas.microsoft.com/office/drawing/2014/main" id="{EECBFD90-968F-3D49-A1FF-669A6A119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04" b="12471"/>
          <a:stretch/>
        </p:blipFill>
        <p:spPr bwMode="auto">
          <a:xfrm>
            <a:off x="0" y="875134"/>
            <a:ext cx="9077325" cy="510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2613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5-Acts_19-That's My King Dr. S.M. Lockridge - [OFFICIAL]">
            <a:hlinkClick r:id="" action="ppaction://media"/>
            <a:extLst>
              <a:ext uri="{FF2B5EF4-FFF2-40B4-BE49-F238E27FC236}">
                <a16:creationId xmlns:a16="http://schemas.microsoft.com/office/drawing/2014/main" id="{5ED3AF01-2345-2819-BA54-9870F9A200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9080411" cy="5107731"/>
          </a:xfrm>
          <a:prstGeom prst="rect">
            <a:avLst/>
          </a:prstGeom>
        </p:spPr>
      </p:pic>
    </p:spTree>
    <p:extLst>
      <p:ext uri="{BB962C8B-B14F-4D97-AF65-F5344CB8AC3E}">
        <p14:creationId xmlns:p14="http://schemas.microsoft.com/office/powerpoint/2010/main" val="131127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o you know Him? - That's My king - Joy! Digital">
            <a:extLst>
              <a:ext uri="{FF2B5EF4-FFF2-40B4-BE49-F238E27FC236}">
                <a16:creationId xmlns:a16="http://schemas.microsoft.com/office/drawing/2014/main" id="{0D4DD51B-E059-DE47-AC7C-3F6DF0A5E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58" y="662101"/>
            <a:ext cx="7747317" cy="553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9367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81951918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14 Ancient Theatres of Greek Roman Antiquity (with Map &amp; Photos) - Touropia">
            <a:extLst>
              <a:ext uri="{FF2B5EF4-FFF2-40B4-BE49-F238E27FC236}">
                <a16:creationId xmlns:a16="http://schemas.microsoft.com/office/drawing/2014/main" id="{342036EC-91C2-BF4B-9AD0-CD8E7A193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 y="-48290"/>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a:t>
            </a: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عمال</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19: 21-41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أعمال الشغب السلمي</a:t>
            </a:r>
            <a:endParaRPr lang="en-US" sz="66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5949281"/>
            <a:ext cx="9144000" cy="90872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6 كانون ثاني 2021 أعمال الشغب في الكابيتول</a:t>
            </a:r>
            <a:endParaRPr lang="en-US" dirty="0">
              <a:effectLst>
                <a:glow rad="127000">
                  <a:schemeClr val="tx1"/>
                </a:glow>
              </a:effectLst>
              <a:ea typeface="ＭＳ Ｐゴシック" charset="0"/>
            </a:endParaRPr>
          </a:p>
        </p:txBody>
      </p:sp>
      <p:pic>
        <p:nvPicPr>
          <p:cNvPr id="6146" name="Picture 2" descr="How self-proclaimed 'prophets' from a growing Christian movement provided  religious motivation for the Jan. 6 events at the US Capitol">
            <a:extLst>
              <a:ext uri="{FF2B5EF4-FFF2-40B4-BE49-F238E27FC236}">
                <a16:creationId xmlns:a16="http://schemas.microsoft.com/office/drawing/2014/main" id="{14DE050B-869E-F641-882D-40A74059D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50" y="1390650"/>
            <a:ext cx="8089499" cy="523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4523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06034-9060-AC48-A9A4-A72FE1540352}"/>
              </a:ext>
            </a:extLst>
          </p:cNvPr>
          <p:cNvPicPr>
            <a:picLocks noChangeAspect="1"/>
          </p:cNvPicPr>
          <p:nvPr/>
        </p:nvPicPr>
        <p:blipFill>
          <a:blip r:embed="rId3"/>
          <a:stretch>
            <a:fillRect/>
          </a:stretch>
        </p:blipFill>
        <p:spPr>
          <a:xfrm>
            <a:off x="772802" y="0"/>
            <a:ext cx="7598395" cy="6858000"/>
          </a:xfrm>
          <a:prstGeom prst="rect">
            <a:avLst/>
          </a:prstGeom>
        </p:spPr>
      </p:pic>
      <p:sp>
        <p:nvSpPr>
          <p:cNvPr id="900098" name="Rectangle 2"/>
          <p:cNvSpPr>
            <a:spLocks noGrp="1" noChangeArrowheads="1"/>
          </p:cNvSpPr>
          <p:nvPr>
            <p:ph type="ctrTitle"/>
          </p:nvPr>
        </p:nvSpPr>
        <p:spPr>
          <a:xfrm>
            <a:off x="0" y="1081095"/>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6 كانون ثاني 2021 أعمال الشغب في الكابيتول</a:t>
            </a:r>
            <a:endParaRPr lang="en-US"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2027C86F-3F0C-8CCA-4152-E151C9E1943E}"/>
              </a:ext>
            </a:extLst>
          </p:cNvPr>
          <p:cNvSpPr txBox="1">
            <a:spLocks noChangeArrowheads="1"/>
          </p:cNvSpPr>
          <p:nvPr/>
        </p:nvSpPr>
        <p:spPr bwMode="auto">
          <a:xfrm>
            <a:off x="795220" y="2780928"/>
            <a:ext cx="7575978" cy="10801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180975" algn="r">
              <a:defRPr/>
            </a:pPr>
            <a:r>
              <a:rPr lang="ar-JO" sz="2800" kern="0" dirty="0">
                <a:solidFill>
                  <a:schemeClr val="tx1"/>
                </a:solidFill>
                <a:ea typeface="ＭＳ Ｐゴシック" charset="0"/>
              </a:rPr>
              <a:t>يعتقد بعض مثيري الشغب في الكابيتول أنهم استجابوا لنداء الله، وليس فقط لدعوة ترامب</a:t>
            </a:r>
            <a:endParaRPr lang="en-US" sz="2800" kern="0" dirty="0">
              <a:solidFill>
                <a:schemeClr val="tx1"/>
              </a:solidFill>
              <a:ea typeface="ＭＳ Ｐゴシック" charset="0"/>
            </a:endParaRPr>
          </a:p>
        </p:txBody>
      </p:sp>
    </p:spTree>
    <p:extLst>
      <p:ext uri="{BB962C8B-B14F-4D97-AF65-F5344CB8AC3E}">
        <p14:creationId xmlns:p14="http://schemas.microsoft.com/office/powerpoint/2010/main" val="4024937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283968" y="2852936"/>
            <a:ext cx="4608512" cy="68736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SA" sz="11500" dirty="0">
                <a:effectLst>
                  <a:glow rad="127000">
                    <a:schemeClr val="tx1"/>
                  </a:glow>
                </a:effectLst>
                <a:ea typeface="Arial" charset="0"/>
              </a:rPr>
              <a:t>كن شاهداً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17375" y="607496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جريفيث</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 • </a:t>
            </a:r>
            <a:endParaRPr kumimoji="0" lang="en-US" sz="1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ozens arrested as violent Portland protests continue – Boston Herald">
            <a:extLst>
              <a:ext uri="{FF2B5EF4-FFF2-40B4-BE49-F238E27FC236}">
                <a16:creationId xmlns:a16="http://schemas.microsoft.com/office/drawing/2014/main" id="{3F678A51-FC91-6A4F-9783-40BAD4564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2" y="767444"/>
            <a:ext cx="9153235" cy="6090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أعمال الشغب في بورتلاند 2020</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1069583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USA 2020 Riots</a:t>
            </a:r>
          </a:p>
        </p:txBody>
      </p:sp>
      <p:pic>
        <p:nvPicPr>
          <p:cNvPr id="3" name="Picture 2">
            <a:extLst>
              <a:ext uri="{FF2B5EF4-FFF2-40B4-BE49-F238E27FC236}">
                <a16:creationId xmlns:a16="http://schemas.microsoft.com/office/drawing/2014/main" id="{71E6D65D-08E4-9740-BB42-E95AB1474988}"/>
              </a:ext>
            </a:extLst>
          </p:cNvPr>
          <p:cNvPicPr>
            <a:picLocks noChangeAspect="1"/>
          </p:cNvPicPr>
          <p:nvPr/>
        </p:nvPicPr>
        <p:blipFill>
          <a:blip r:embed="rId3"/>
          <a:stretch>
            <a:fillRect/>
          </a:stretch>
        </p:blipFill>
        <p:spPr>
          <a:xfrm>
            <a:off x="729733" y="0"/>
            <a:ext cx="7684534" cy="6858000"/>
          </a:xfrm>
          <a:prstGeom prst="rect">
            <a:avLst/>
          </a:prstGeom>
        </p:spPr>
      </p:pic>
      <p:sp>
        <p:nvSpPr>
          <p:cNvPr id="2" name="Rectangle 2">
            <a:extLst>
              <a:ext uri="{FF2B5EF4-FFF2-40B4-BE49-F238E27FC236}">
                <a16:creationId xmlns:a16="http://schemas.microsoft.com/office/drawing/2014/main" id="{0CD07BB4-743C-FEE6-1013-7BB1163C05AB}"/>
              </a:ext>
            </a:extLst>
          </p:cNvPr>
          <p:cNvSpPr txBox="1">
            <a:spLocks noChangeArrowheads="1"/>
          </p:cNvSpPr>
          <p:nvPr/>
        </p:nvSpPr>
        <p:spPr bwMode="auto">
          <a:xfrm>
            <a:off x="2483768" y="1340768"/>
            <a:ext cx="5817462" cy="136815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800" kern="0" dirty="0">
                <a:solidFill>
                  <a:schemeClr val="tx1"/>
                </a:solidFill>
                <a:ea typeface="ＭＳ Ｐゴシック" charset="0"/>
              </a:rPr>
              <a:t>عمدة بورتلاند: حان الوقت لاستعادة مدينتنا من المتظاهرين العنيفين</a:t>
            </a:r>
            <a:endParaRPr lang="en-US" sz="2800" kern="0" dirty="0">
              <a:solidFill>
                <a:schemeClr val="tx1"/>
              </a:solidFill>
              <a:ea typeface="ＭＳ Ｐゴシック" charset="0"/>
            </a:endParaRPr>
          </a:p>
        </p:txBody>
      </p:sp>
    </p:spTree>
    <p:extLst>
      <p:ext uri="{BB962C8B-B14F-4D97-AF65-F5344CB8AC3E}">
        <p14:creationId xmlns:p14="http://schemas.microsoft.com/office/powerpoint/2010/main" val="34951574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AF7E4-BCB3-9A4F-BC2B-CC81E39EE458}"/>
              </a:ext>
            </a:extLst>
          </p:cNvPr>
          <p:cNvPicPr>
            <a:picLocks noChangeAspect="1"/>
          </p:cNvPicPr>
          <p:nvPr/>
        </p:nvPicPr>
        <p:blipFill>
          <a:blip r:embed="rId3"/>
          <a:stretch>
            <a:fillRect/>
          </a:stretch>
        </p:blipFill>
        <p:spPr>
          <a:xfrm>
            <a:off x="0" y="0"/>
            <a:ext cx="8697225" cy="6858000"/>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lgn="l">
              <a:defRPr/>
            </a:pPr>
            <a:r>
              <a:rPr lang="ar-JO" sz="5400" dirty="0">
                <a:effectLst>
                  <a:glow rad="127000">
                    <a:schemeClr val="tx1"/>
                  </a:glow>
                </a:effectLst>
                <a:ea typeface="ＭＳ Ｐゴシック" charset="0"/>
              </a:rPr>
              <a:t>مينابوليس</a:t>
            </a:r>
            <a:endParaRPr lang="en-US" sz="5400" dirty="0">
              <a:effectLst>
                <a:glow rad="127000">
                  <a:schemeClr val="tx1"/>
                </a:glow>
              </a:effectLst>
              <a:ea typeface="ＭＳ Ｐゴシック" charset="0"/>
            </a:endParaRPr>
          </a:p>
        </p:txBody>
      </p:sp>
      <p:pic>
        <p:nvPicPr>
          <p:cNvPr id="3076" name="Picture 4" descr="CNN: Peaceful Protesters Lend Helping Hand To Keep Small Businesses Closed">
            <a:extLst>
              <a:ext uri="{FF2B5EF4-FFF2-40B4-BE49-F238E27FC236}">
                <a16:creationId xmlns:a16="http://schemas.microsoft.com/office/drawing/2014/main" id="{25BF436B-E3A9-3D45-9304-537F240C8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21" y="2580323"/>
            <a:ext cx="8147957" cy="4277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54BC3B9D-FBFA-D669-747C-28CE6AC4D04A}"/>
              </a:ext>
            </a:extLst>
          </p:cNvPr>
          <p:cNvSpPr txBox="1">
            <a:spLocks noChangeArrowheads="1"/>
          </p:cNvSpPr>
          <p:nvPr/>
        </p:nvSpPr>
        <p:spPr bwMode="auto">
          <a:xfrm>
            <a:off x="446774" y="1538893"/>
            <a:ext cx="8199204" cy="102601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800" kern="0" dirty="0">
                <a:solidFill>
                  <a:schemeClr val="tx1"/>
                </a:solidFill>
                <a:ea typeface="ＭＳ Ｐゴシック" charset="0"/>
              </a:rPr>
              <a:t>سي إن إن: المتظاهرون السلميون يمدون يد العون لإبقاء الشركات الصغيرة مغلقة</a:t>
            </a:r>
            <a:endParaRPr lang="en-US" sz="2800" kern="0" dirty="0">
              <a:solidFill>
                <a:schemeClr val="tx1"/>
              </a:solidFill>
              <a:ea typeface="ＭＳ Ｐゴシック" charset="0"/>
            </a:endParaRPr>
          </a:p>
        </p:txBody>
      </p:sp>
    </p:spTree>
    <p:extLst>
      <p:ext uri="{BB962C8B-B14F-4D97-AF65-F5344CB8AC3E}">
        <p14:creationId xmlns:p14="http://schemas.microsoft.com/office/powerpoint/2010/main" val="15033367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lessed are the Peacemakers | The New Authors Fellowship">
            <a:extLst>
              <a:ext uri="{FF2B5EF4-FFF2-40B4-BE49-F238E27FC236}">
                <a16:creationId xmlns:a16="http://schemas.microsoft.com/office/drawing/2014/main" id="{D7F8A9AA-296C-9140-9209-6F571A6D2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0623" y="1484784"/>
            <a:ext cx="9144000" cy="2232248"/>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طوبى</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لصانعي السلام</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6CAE9CDA-78F8-9F46-BE3A-82B0ED22F030}"/>
              </a:ext>
            </a:extLst>
          </p:cNvPr>
          <p:cNvSpPr txBox="1">
            <a:spLocks noChangeArrowheads="1"/>
          </p:cNvSpPr>
          <p:nvPr/>
        </p:nvSpPr>
        <p:spPr bwMode="auto">
          <a:xfrm>
            <a:off x="0" y="5744248"/>
            <a:ext cx="9144000" cy="1113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أنت صانع سلام؟</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lang="ar-JO" sz="4000" dirty="0">
                <a:solidFill>
                  <a:schemeClr val="tx1"/>
                </a:solidFill>
                <a:effectLst/>
                <a:ea typeface="ＭＳ Ｐゴシック" charset="0"/>
              </a:rPr>
              <a:t>من يأتي ب</a:t>
            </a:r>
            <a:r>
              <a:rPr lang="ar-JO" sz="4000" dirty="0">
                <a:solidFill>
                  <a:srgbClr val="FF0000"/>
                </a:solidFill>
                <a:effectLst/>
                <a:ea typeface="ＭＳ Ｐゴシック" charset="0"/>
              </a:rPr>
              <a:t>السلام</a:t>
            </a:r>
            <a:r>
              <a:rPr lang="ar-JO" sz="4000" dirty="0">
                <a:solidFill>
                  <a:schemeClr val="tx1"/>
                </a:solidFill>
                <a:effectLst/>
                <a:ea typeface="ＭＳ Ｐゴシック" charset="0"/>
              </a:rPr>
              <a:t> في المجتمع أكثر؟</a:t>
            </a:r>
            <a:br>
              <a:rPr lang="ar-JO" sz="4000" dirty="0">
                <a:solidFill>
                  <a:schemeClr val="tx1"/>
                </a:solidFill>
                <a:effectLst/>
                <a:ea typeface="ＭＳ Ｐゴシック" charset="0"/>
              </a:rPr>
            </a:br>
            <a:r>
              <a:rPr lang="ar-JO" sz="4000" dirty="0">
                <a:solidFill>
                  <a:schemeClr val="tx1"/>
                </a:solidFill>
                <a:effectLst/>
                <a:ea typeface="ＭＳ Ｐゴシック" charset="0"/>
              </a:rPr>
              <a:t>المؤمنون أم غير المؤمنين بيسوع</a:t>
            </a:r>
            <a:endParaRPr lang="en-US" sz="4000" dirty="0">
              <a:solidFill>
                <a:schemeClr val="tx1"/>
              </a:solidFill>
              <a:effectLst/>
              <a:ea typeface="ＭＳ Ｐゴシック" charset="0"/>
            </a:endParaRPr>
          </a:p>
        </p:txBody>
      </p:sp>
    </p:spTree>
    <p:extLst>
      <p:ext uri="{BB962C8B-B14F-4D97-AF65-F5344CB8AC3E}">
        <p14:creationId xmlns:p14="http://schemas.microsoft.com/office/powerpoint/2010/main" val="9078913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2072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134471" y="0"/>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5235" name="Text Box 2"/>
          <p:cNvSpPr txBox="1">
            <a:spLocks noChangeArrowheads="1"/>
          </p:cNvSpPr>
          <p:nvPr/>
        </p:nvSpPr>
        <p:spPr bwMode="auto">
          <a:xfrm>
            <a:off x="864997" y="6564868"/>
            <a:ext cx="866971"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 </a:t>
            </a:r>
            <a:r>
              <a:rPr lang="en-GB" sz="882" b="1" dirty="0">
                <a:solidFill>
                  <a:srgbClr val="FFFFFF"/>
                </a:solidFill>
                <a:latin typeface="Arial" panose="020B0604020202020204" pitchFamily="34" charset="0"/>
                <a:ea typeface="MS Gothic" charset="0"/>
                <a:cs typeface="Arial" panose="020B0604020202020204" pitchFamily="34" charset="0"/>
              </a:rPr>
              <a:t>2006</a:t>
            </a:r>
            <a:r>
              <a:rPr lang="en-GB" sz="794" b="1" dirty="0">
                <a:solidFill>
                  <a:srgbClr val="FFFFFF"/>
                </a:solidFill>
                <a:latin typeface="Arial" panose="020B0604020202020204" pitchFamily="34" charset="0"/>
                <a:ea typeface="MS Gothic" charset="0"/>
                <a:cs typeface="Arial" panose="020B0604020202020204" pitchFamily="34" charset="0"/>
              </a:rPr>
              <a:t> TBBMI</a:t>
            </a:r>
          </a:p>
        </p:txBody>
      </p:sp>
      <p:sp>
        <p:nvSpPr>
          <p:cNvPr id="95236" name="Rectangle 3"/>
          <p:cNvSpPr>
            <a:spLocks noChangeArrowheads="1"/>
          </p:cNvSpPr>
          <p:nvPr/>
        </p:nvSpPr>
        <p:spPr bwMode="auto">
          <a:xfrm>
            <a:off x="7838442" y="6544557"/>
            <a:ext cx="591254"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5237"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48" tIns="40272" rIns="80548" bIns="40272"/>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95238"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5239"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5240"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41"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213"/>
              </a:spcBef>
              <a:buClr>
                <a:srgbClr val="FFA27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941" b="1" dirty="0">
                <a:solidFill>
                  <a:srgbClr val="FFA27C"/>
                </a:solidFill>
                <a:latin typeface="Arial" panose="020B0604020202020204" pitchFamily="34" charset="0"/>
                <a:ea typeface="MS Gothic" charset="0"/>
                <a:cs typeface="Arial" panose="020B0604020202020204" pitchFamily="34" charset="0"/>
              </a:rPr>
              <a:t> </a:t>
            </a:r>
          </a:p>
        </p:txBody>
      </p:sp>
      <p:sp>
        <p:nvSpPr>
          <p:cNvPr id="102410" name="Text Box 9"/>
          <p:cNvSpPr txBox="1">
            <a:spLocks noChangeArrowheads="1"/>
          </p:cNvSpPr>
          <p:nvPr/>
        </p:nvSpPr>
        <p:spPr bwMode="auto">
          <a:xfrm>
            <a:off x="2982180" y="3024193"/>
            <a:ext cx="1803776"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rPr>
              <a:t>روما</a:t>
            </a:r>
            <a:endParaRPr lang="en-GB"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endParaRPr>
          </a:p>
        </p:txBody>
      </p:sp>
      <p:sp>
        <p:nvSpPr>
          <p:cNvPr id="102411" name="Text Box 10"/>
          <p:cNvSpPr txBox="1">
            <a:spLocks noChangeArrowheads="1"/>
          </p:cNvSpPr>
          <p:nvPr/>
        </p:nvSpPr>
        <p:spPr bwMode="auto">
          <a:xfrm>
            <a:off x="6404165" y="4150386"/>
            <a:ext cx="2819375"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أنطاكية السورية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12" name="Text Box 11"/>
          <p:cNvSpPr txBox="1">
            <a:spLocks noChangeArrowheads="1"/>
          </p:cNvSpPr>
          <p:nvPr/>
        </p:nvSpPr>
        <p:spPr bwMode="auto">
          <a:xfrm>
            <a:off x="5923715" y="3501845"/>
            <a:ext cx="3130428"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أنطاكية </a:t>
            </a:r>
            <a:r>
              <a:rPr lang="ar-JO" sz="2206" b="1" dirty="0" err="1">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بيسيدية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13" name="Text Box 12"/>
          <p:cNvSpPr txBox="1">
            <a:spLocks noChangeArrowheads="1"/>
          </p:cNvSpPr>
          <p:nvPr/>
        </p:nvSpPr>
        <p:spPr bwMode="auto">
          <a:xfrm>
            <a:off x="5168714" y="3717558"/>
            <a:ext cx="1680882"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أفسس</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95246" name="Text Box 14"/>
          <p:cNvSpPr txBox="1">
            <a:spLocks noChangeArrowheads="1"/>
          </p:cNvSpPr>
          <p:nvPr/>
        </p:nvSpPr>
        <p:spPr bwMode="auto">
          <a:xfrm>
            <a:off x="4672853" y="3650317"/>
            <a:ext cx="298357" cy="545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58607" eaLnBrk="0" hangingPunct="0">
              <a:lnSpc>
                <a:spcPct val="93000"/>
              </a:lnSpc>
              <a:spcBef>
                <a:spcPts val="1985"/>
              </a:spcBef>
              <a:buClr>
                <a:srgbClr val="919191"/>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3177" b="1" dirty="0">
                <a:solidFill>
                  <a:srgbClr val="919191"/>
                </a:solidFill>
                <a:latin typeface="Arial" panose="020B0604020202020204" pitchFamily="34" charset="0"/>
                <a:ea typeface="MS Gothic" charset="0"/>
                <a:cs typeface="Arial" panose="020B0604020202020204" pitchFamily="34" charset="0"/>
              </a:rPr>
              <a:t>•</a:t>
            </a:r>
          </a:p>
        </p:txBody>
      </p:sp>
      <p:sp>
        <p:nvSpPr>
          <p:cNvPr id="102416" name="Text Box 15"/>
          <p:cNvSpPr txBox="1">
            <a:spLocks noChangeArrowheads="1"/>
          </p:cNvSpPr>
          <p:nvPr/>
        </p:nvSpPr>
        <p:spPr bwMode="auto">
          <a:xfrm>
            <a:off x="4623828" y="3076022"/>
            <a:ext cx="2171949"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مكدونية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nvGrpSpPr>
          <p:cNvPr id="95248" name="Group 16"/>
          <p:cNvGrpSpPr>
            <a:grpSpLocks/>
          </p:cNvGrpSpPr>
          <p:nvPr/>
        </p:nvGrpSpPr>
        <p:grpSpPr bwMode="auto">
          <a:xfrm>
            <a:off x="1077166" y="2241177"/>
            <a:ext cx="7124140" cy="3734361"/>
            <a:chOff x="673" y="1600"/>
            <a:chExt cx="5086" cy="2666"/>
          </a:xfrm>
        </p:grpSpPr>
        <p:sp>
          <p:nvSpPr>
            <p:cNvPr id="102444" name="Text Box 17"/>
            <p:cNvSpPr txBox="1">
              <a:spLocks noChangeArrowheads="1"/>
            </p:cNvSpPr>
            <p:nvPr/>
          </p:nvSpPr>
          <p:spPr bwMode="auto">
            <a:xfrm>
              <a:off x="673" y="2759"/>
              <a:ext cx="1813"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أفريقيا</a:t>
              </a:r>
              <a:endParaRPr lang="en-GB"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5" name="Text Box 18"/>
            <p:cNvSpPr txBox="1">
              <a:spLocks noChangeArrowheads="1"/>
            </p:cNvSpPr>
            <p:nvPr/>
          </p:nvSpPr>
          <p:spPr bwMode="auto">
            <a:xfrm>
              <a:off x="4656" y="1957"/>
              <a:ext cx="1029"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آسيا</a:t>
              </a:r>
              <a:endParaRPr lang="en-GB"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6" name="Text Box 19"/>
            <p:cNvSpPr txBox="1">
              <a:spLocks noChangeArrowheads="1"/>
            </p:cNvSpPr>
            <p:nvPr/>
          </p:nvSpPr>
          <p:spPr bwMode="auto">
            <a:xfrm>
              <a:off x="803" y="1600"/>
              <a:ext cx="1998" cy="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985"/>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177"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أوروبا</a:t>
              </a:r>
              <a:endParaRPr lang="en-GB" sz="3177"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7" name="Text Box 20"/>
            <p:cNvSpPr txBox="1">
              <a:spLocks noChangeArrowheads="1"/>
            </p:cNvSpPr>
            <p:nvPr/>
          </p:nvSpPr>
          <p:spPr bwMode="auto">
            <a:xfrm>
              <a:off x="4599" y="3922"/>
              <a:ext cx="1160" cy="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710"/>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735"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العربية</a:t>
              </a:r>
              <a:endParaRPr lang="en-GB" sz="2735"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sp>
        <p:nvSpPr>
          <p:cNvPr id="102418" name="Text Box 21"/>
          <p:cNvSpPr txBox="1">
            <a:spLocks noChangeArrowheads="1"/>
          </p:cNvSpPr>
          <p:nvPr/>
        </p:nvSpPr>
        <p:spPr bwMode="auto">
          <a:xfrm>
            <a:off x="6404162" y="4668658"/>
            <a:ext cx="2110463"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أورشليم</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nvGrpSpPr>
          <p:cNvPr id="3" name="Group 22"/>
          <p:cNvGrpSpPr>
            <a:grpSpLocks/>
          </p:cNvGrpSpPr>
          <p:nvPr/>
        </p:nvGrpSpPr>
        <p:grpSpPr bwMode="auto">
          <a:xfrm>
            <a:off x="858651" y="5475475"/>
            <a:ext cx="6155569" cy="1196228"/>
            <a:chOff x="517" y="3909"/>
            <a:chExt cx="4528"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5274" name="Rectangle 24"/>
            <p:cNvSpPr>
              <a:spLocks noChangeArrowheads="1"/>
            </p:cNvSpPr>
            <p:nvPr/>
          </p:nvSpPr>
          <p:spPr bwMode="auto">
            <a:xfrm>
              <a:off x="587" y="3933"/>
              <a:ext cx="4458" cy="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412" tIns="41294" rIns="79412" bIns="41294">
              <a:spAutoFit/>
            </a:bodyPr>
            <a:lstStyle/>
            <a:p>
              <a:pPr defTabSz="397830" eaLnBrk="0" hangingPunct="0">
                <a:lnSpc>
                  <a:spcPct val="93000"/>
                </a:lnSpc>
                <a:buClr>
                  <a:srgbClr val="000000"/>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ar-JO" sz="2206" b="1" dirty="0">
                  <a:solidFill>
                    <a:srgbClr val="000000"/>
                  </a:solidFill>
                  <a:latin typeface="Arial" panose="020B0604020202020204" pitchFamily="34" charset="0"/>
                  <a:ea typeface="MS Gothic" charset="0"/>
                  <a:cs typeface="Arial" panose="020B0604020202020204" pitchFamily="34" charset="0"/>
                </a:rPr>
                <a:t>الأهمية: زرع العديد من الكنائس؛ الدعوة إلى </a:t>
              </a:r>
              <a:r>
                <a:rPr lang="ar-JO" sz="2206" b="1" u="sng" dirty="0">
                  <a:solidFill>
                    <a:srgbClr val="FF0000"/>
                  </a:solidFill>
                  <a:latin typeface="Arial" panose="020B0604020202020204" pitchFamily="34" charset="0"/>
                  <a:ea typeface="MS Gothic" charset="0"/>
                  <a:cs typeface="Arial" panose="020B0604020202020204" pitchFamily="34" charset="0"/>
                </a:rPr>
                <a:t>مكدونية</a:t>
              </a:r>
              <a:r>
                <a:rPr lang="ar-JO" sz="2206" b="1" dirty="0">
                  <a:solidFill>
                    <a:srgbClr val="000000"/>
                  </a:solidFill>
                  <a:latin typeface="Arial" panose="020B0604020202020204" pitchFamily="34" charset="0"/>
                  <a:ea typeface="MS Gothic" charset="0"/>
                  <a:cs typeface="Arial" panose="020B0604020202020204" pitchFamily="34" charset="0"/>
                </a:rPr>
                <a:t>، في الطريق إلى أثينا، الإله المجهول؛ آريوس باغوس؛ إقامة طويلة في </a:t>
              </a:r>
              <a:r>
                <a:rPr lang="ar-JO" sz="2206" b="1" u="sng" dirty="0">
                  <a:solidFill>
                    <a:srgbClr val="FF0000"/>
                  </a:solidFill>
                  <a:latin typeface="Arial" panose="020B0604020202020204" pitchFamily="34" charset="0"/>
                  <a:ea typeface="MS Gothic" charset="0"/>
                  <a:cs typeface="Arial" panose="020B0604020202020204" pitchFamily="34" charset="0"/>
                </a:rPr>
                <a:t>كورنثوس</a:t>
              </a:r>
              <a:r>
                <a:rPr lang="ar-JO" sz="2206" b="1" dirty="0">
                  <a:solidFill>
                    <a:srgbClr val="000000"/>
                  </a:solidFill>
                  <a:latin typeface="Arial" panose="020B0604020202020204" pitchFamily="34" charset="0"/>
                  <a:ea typeface="MS Gothic" charset="0"/>
                  <a:cs typeface="Arial" panose="020B0604020202020204" pitchFamily="34" charset="0"/>
                </a:rPr>
                <a:t>.</a:t>
              </a:r>
              <a:endParaRPr lang="en-GB" sz="2206" b="1" dirty="0">
                <a:solidFill>
                  <a:srgbClr val="000000"/>
                </a:solidFill>
                <a:latin typeface="Arial" panose="020B0604020202020204" pitchFamily="34" charset="0"/>
                <a:ea typeface="MS Gothic" charset="0"/>
                <a:cs typeface="Arial" panose="020B0604020202020204" pitchFamily="34" charset="0"/>
              </a:endParaRPr>
            </a:p>
          </p:txBody>
        </p:sp>
      </p:grpSp>
      <p:grpSp>
        <p:nvGrpSpPr>
          <p:cNvPr id="4" name="Group 25"/>
          <p:cNvGrpSpPr>
            <a:grpSpLocks/>
          </p:cNvGrpSpPr>
          <p:nvPr/>
        </p:nvGrpSpPr>
        <p:grpSpPr bwMode="auto">
          <a:xfrm>
            <a:off x="858652" y="4707872"/>
            <a:ext cx="5213537"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5272" name="Text Box 27"/>
            <p:cNvSpPr txBox="1">
              <a:spLocks noChangeArrowheads="1"/>
            </p:cNvSpPr>
            <p:nvPr/>
          </p:nvSpPr>
          <p:spPr bwMode="auto">
            <a:xfrm>
              <a:off x="547" y="3370"/>
              <a:ext cx="3692"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765"/>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2824" b="1" dirty="0">
                  <a:solidFill>
                    <a:srgbClr val="000000"/>
                  </a:solidFill>
                  <a:latin typeface="Arial" panose="020B0604020202020204" pitchFamily="34" charset="0"/>
                  <a:ea typeface="MS Gothic" charset="0"/>
                  <a:cs typeface="Arial" panose="020B0604020202020204" pitchFamily="34" charset="0"/>
                </a:rPr>
                <a:t>2. "الزخم </a:t>
              </a:r>
              <a:r>
                <a:rPr lang="ar-JO" sz="2824" b="1" u="sng" dirty="0">
                  <a:solidFill>
                    <a:srgbClr val="FF0000"/>
                  </a:solidFill>
                  <a:latin typeface="Arial" panose="020B0604020202020204" pitchFamily="34" charset="0"/>
                  <a:ea typeface="MS Gothic" charset="0"/>
                  <a:cs typeface="Arial" panose="020B0604020202020204" pitchFamily="34" charset="0"/>
                </a:rPr>
                <a:t>الأوروبي</a:t>
              </a:r>
              <a:r>
                <a:rPr lang="ar-JO" sz="2824" b="1" dirty="0">
                  <a:solidFill>
                    <a:srgbClr val="000000"/>
                  </a:solidFill>
                  <a:latin typeface="Arial" panose="020B0604020202020204" pitchFamily="34" charset="0"/>
                  <a:ea typeface="MS Gothic" charset="0"/>
                  <a:cs typeface="Arial" panose="020B0604020202020204" pitchFamily="34" charset="0"/>
                </a:rPr>
                <a:t>" </a:t>
              </a:r>
              <a:endParaRPr lang="en-GB" sz="2824" b="1" dirty="0">
                <a:solidFill>
                  <a:srgbClr val="000000"/>
                </a:solidFill>
                <a:latin typeface="Arial" panose="020B0604020202020204" pitchFamily="34" charset="0"/>
                <a:ea typeface="MS Gothic" charset="0"/>
                <a:cs typeface="Arial" panose="020B0604020202020204" pitchFamily="34" charset="0"/>
              </a:endParaRPr>
            </a:p>
          </p:txBody>
        </p:sp>
      </p:grpSp>
      <p:sp>
        <p:nvSpPr>
          <p:cNvPr id="47132" name="Text Box 28"/>
          <p:cNvSpPr txBox="1">
            <a:spLocks noChangeArrowheads="1"/>
          </p:cNvSpPr>
          <p:nvPr/>
        </p:nvSpPr>
        <p:spPr bwMode="auto">
          <a:xfrm>
            <a:off x="820831" y="4188199"/>
            <a:ext cx="1666875"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9927" eaLnBrk="0" hangingPunct="0">
              <a:lnSpc>
                <a:spcPct val="93000"/>
              </a:lnSpc>
              <a:spcBef>
                <a:spcPts val="99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1588" b="1" dirty="0">
                <a:solidFill>
                  <a:srgbClr val="000000"/>
                </a:solidFill>
                <a:latin typeface="Arial" panose="020B0604020202020204" pitchFamily="34" charset="0"/>
                <a:ea typeface="MS Gothic" charset="0"/>
                <a:cs typeface="Arial" panose="020B0604020202020204" pitchFamily="34" charset="0"/>
              </a:rPr>
              <a:t>أعمال الرسل 15- 18</a:t>
            </a:r>
            <a:endParaRPr lang="en-GB" sz="1588" b="1" dirty="0">
              <a:solidFill>
                <a:srgbClr val="000000"/>
              </a:solidFill>
              <a:latin typeface="Arial" panose="020B0604020202020204" pitchFamily="34" charset="0"/>
              <a:ea typeface="MS Gothic" charset="0"/>
              <a:cs typeface="Arial" panose="020B0604020202020204" pitchFamily="34" charset="0"/>
            </a:endParaRPr>
          </a:p>
        </p:txBody>
      </p:sp>
      <p:pic>
        <p:nvPicPr>
          <p:cNvPr id="47133" name="Picture 29"/>
          <p:cNvPicPr>
            <a:picLocks noChangeAspect="1" noChangeArrowheads="1"/>
          </p:cNvPicPr>
          <p:nvPr/>
        </p:nvPicPr>
        <p:blipFill>
          <a:blip r:embed="rId5"/>
          <a:srcRect/>
          <a:stretch>
            <a:fillRect/>
          </a:stretch>
        </p:blipFill>
        <p:spPr bwMode="auto">
          <a:xfrm>
            <a:off x="4833515" y="626972"/>
            <a:ext cx="3233319" cy="235631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428225" y="6227670"/>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58607"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55" name="Text Box 32"/>
          <p:cNvSpPr txBox="1">
            <a:spLocks noChangeArrowheads="1"/>
          </p:cNvSpPr>
          <p:nvPr/>
        </p:nvSpPr>
        <p:spPr bwMode="auto">
          <a:xfrm>
            <a:off x="898552" y="6558545"/>
            <a:ext cx="812469" cy="1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©2006 TBBMI</a:t>
            </a:r>
          </a:p>
        </p:txBody>
      </p:sp>
      <p:sp>
        <p:nvSpPr>
          <p:cNvPr id="95256" name="Text Box 33"/>
          <p:cNvSpPr txBox="1">
            <a:spLocks noChangeArrowheads="1"/>
          </p:cNvSpPr>
          <p:nvPr/>
        </p:nvSpPr>
        <p:spPr bwMode="auto">
          <a:xfrm>
            <a:off x="8283583" y="6542456"/>
            <a:ext cx="285080"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55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882" b="1" dirty="0">
                <a:solidFill>
                  <a:srgbClr val="FFFFFF"/>
                </a:solidFill>
                <a:latin typeface="Arial" panose="020B0604020202020204" pitchFamily="34" charset="0"/>
                <a:ea typeface="MS Gothic" charset="0"/>
                <a:cs typeface="Arial" panose="020B0604020202020204" pitchFamily="34" charset="0"/>
              </a:rPr>
              <a:t>44</a:t>
            </a:r>
          </a:p>
        </p:txBody>
      </p:sp>
      <p:sp>
        <p:nvSpPr>
          <p:cNvPr id="95257" name="Text Box 34"/>
          <p:cNvSpPr txBox="1">
            <a:spLocks noChangeArrowheads="1"/>
          </p:cNvSpPr>
          <p:nvPr/>
        </p:nvSpPr>
        <p:spPr bwMode="auto">
          <a:xfrm>
            <a:off x="8580048" y="6487721"/>
            <a:ext cx="270654" cy="28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412" b="1" dirty="0">
                <a:solidFill>
                  <a:srgbClr val="FFFFFF"/>
                </a:solidFill>
                <a:latin typeface="Arial" panose="020B0604020202020204" pitchFamily="34" charset="0"/>
                <a:ea typeface="MS Gothic" charset="0"/>
                <a:cs typeface="Arial" panose="020B0604020202020204" pitchFamily="34" charset="0"/>
              </a:rPr>
              <a:t>5</a:t>
            </a:r>
          </a:p>
        </p:txBody>
      </p:sp>
      <p:grpSp>
        <p:nvGrpSpPr>
          <p:cNvPr id="5" name="Group 35"/>
          <p:cNvGrpSpPr>
            <a:grpSpLocks/>
          </p:cNvGrpSpPr>
          <p:nvPr/>
        </p:nvGrpSpPr>
        <p:grpSpPr bwMode="auto">
          <a:xfrm>
            <a:off x="1077166" y="705916"/>
            <a:ext cx="3604092"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70" name="Text Box 37"/>
            <p:cNvSpPr txBox="1">
              <a:spLocks noChangeArrowheads="1"/>
            </p:cNvSpPr>
            <p:nvPr/>
          </p:nvSpPr>
          <p:spPr bwMode="auto">
            <a:xfrm>
              <a:off x="575" y="1116"/>
              <a:ext cx="2573" cy="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rtl="1" eaLnBrk="0" hangingPunct="0">
                <a:lnSpc>
                  <a:spcPct val="93000"/>
                </a:lnSpc>
                <a:spcBef>
                  <a:spcPts val="3640"/>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5824" b="1" dirty="0">
                  <a:solidFill>
                    <a:srgbClr val="FFEA18"/>
                  </a:solidFill>
                  <a:latin typeface="Arial" panose="020B0604020202020204" pitchFamily="34" charset="0"/>
                  <a:ea typeface="MS Gothic" charset="0"/>
                  <a:cs typeface="Arial" panose="020B0604020202020204" pitchFamily="34" charset="0"/>
                </a:rPr>
                <a:t>49 – 52 </a:t>
              </a:r>
              <a:br>
                <a:rPr lang="en-US" sz="5824" b="1" dirty="0">
                  <a:solidFill>
                    <a:srgbClr val="FFEA18"/>
                  </a:solidFill>
                  <a:latin typeface="Arial" panose="020B0604020202020204" pitchFamily="34" charset="0"/>
                  <a:ea typeface="MS Gothic" charset="0"/>
                  <a:cs typeface="Arial" panose="020B0604020202020204" pitchFamily="34" charset="0"/>
                </a:rPr>
              </a:br>
              <a:r>
                <a:rPr lang="ar-JO" sz="5824" b="1" dirty="0">
                  <a:solidFill>
                    <a:srgbClr val="FFEA18"/>
                  </a:solidFill>
                  <a:latin typeface="Arial" panose="020B0604020202020204" pitchFamily="34" charset="0"/>
                  <a:ea typeface="MS Gothic" charset="0"/>
                  <a:cs typeface="Arial" panose="020B0604020202020204" pitchFamily="34" charset="0"/>
                </a:rPr>
                <a:t>ب. م</a:t>
              </a:r>
            </a:p>
          </p:txBody>
        </p:sp>
      </p:grpSp>
      <p:sp>
        <p:nvSpPr>
          <p:cNvPr id="47142" name="AutoShape 38"/>
          <p:cNvSpPr>
            <a:spLocks noChangeArrowheads="1"/>
          </p:cNvSpPr>
          <p:nvPr/>
        </p:nvSpPr>
        <p:spPr bwMode="auto">
          <a:xfrm>
            <a:off x="5045448" y="1390931"/>
            <a:ext cx="2808475"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3" name="AutoShape 39"/>
          <p:cNvSpPr>
            <a:spLocks noChangeArrowheads="1"/>
          </p:cNvSpPr>
          <p:nvPr/>
        </p:nvSpPr>
        <p:spPr bwMode="auto">
          <a:xfrm rot="5400000">
            <a:off x="6514121" y="3786888"/>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4" name="AutoShape 40"/>
          <p:cNvSpPr>
            <a:spLocks noChangeArrowheads="1"/>
          </p:cNvSpPr>
          <p:nvPr/>
        </p:nvSpPr>
        <p:spPr bwMode="auto">
          <a:xfrm rot="1200000">
            <a:off x="5415243" y="3140449"/>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5" name="AutoShape 41"/>
          <p:cNvSpPr>
            <a:spLocks noChangeArrowheads="1"/>
          </p:cNvSpPr>
          <p:nvPr/>
        </p:nvSpPr>
        <p:spPr bwMode="auto">
          <a:xfrm rot="15180000">
            <a:off x="4782811" y="3642613"/>
            <a:ext cx="609320"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6" name="AutoShape 42"/>
          <p:cNvSpPr>
            <a:spLocks noChangeArrowheads="1"/>
          </p:cNvSpPr>
          <p:nvPr/>
        </p:nvSpPr>
        <p:spPr bwMode="auto">
          <a:xfrm rot="11640000">
            <a:off x="4866155" y="4385703"/>
            <a:ext cx="6079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7" name="AutoShape 43"/>
          <p:cNvSpPr>
            <a:spLocks noChangeArrowheads="1"/>
          </p:cNvSpPr>
          <p:nvPr/>
        </p:nvSpPr>
        <p:spPr bwMode="auto">
          <a:xfrm rot="11640000">
            <a:off x="5789240" y="4675655"/>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9" name="Text Box 45"/>
          <p:cNvSpPr txBox="1">
            <a:spLocks noChangeArrowheads="1"/>
          </p:cNvSpPr>
          <p:nvPr/>
        </p:nvSpPr>
        <p:spPr bwMode="auto">
          <a:xfrm>
            <a:off x="4826146" y="2603026"/>
            <a:ext cx="3396783" cy="398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103"/>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أثينا القديمة</a:t>
            </a:r>
            <a:endPar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endParaRPr>
          </a:p>
        </p:txBody>
      </p:sp>
      <p:sp>
        <p:nvSpPr>
          <p:cNvPr id="95266" name="Title 1"/>
          <p:cNvSpPr>
            <a:spLocks noGrp="1"/>
          </p:cNvSpPr>
          <p:nvPr>
            <p:ph type="title" idx="4294967295"/>
          </p:nvPr>
        </p:nvSpPr>
        <p:spPr bwMode="auto">
          <a:xfrm>
            <a:off x="578504" y="-603717"/>
            <a:ext cx="7986993" cy="57710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2. "الزخم</a:t>
            </a:r>
            <a:r>
              <a:rPr lang="ar-JO" sz="2824" b="1" u="sng" dirty="0">
                <a:solidFill>
                  <a:srgbClr val="FF0000"/>
                </a:solidFill>
                <a:latin typeface="Arial" panose="020B0604020202020204" pitchFamily="34" charset="0"/>
                <a:cs typeface="Arial" panose="020B0604020202020204" pitchFamily="34" charset="0"/>
              </a:rPr>
              <a:t> الأوروبي</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6" name="Freeform 5"/>
          <p:cNvSpPr/>
          <p:nvPr/>
        </p:nvSpPr>
        <p:spPr>
          <a:xfrm>
            <a:off x="4706471" y="3210485"/>
            <a:ext cx="1902199"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0575" tIns="40286" rIns="80575" bIns="40286"/>
          <a:lstStyle/>
          <a:p>
            <a:pPr algn="l" defTabSz="402867" eaLnBrk="0" hangingPunct="0">
              <a:lnSpc>
                <a:spcPct val="93000"/>
              </a:lnSpc>
              <a:buClr>
                <a:srgbClr val="000000"/>
              </a:buClr>
              <a:buSzPct val="100000"/>
              <a:defRPr/>
            </a:pPr>
            <a:endParaRPr lang="en-US" sz="2206"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102414" name="Text Box 13"/>
          <p:cNvSpPr txBox="1">
            <a:spLocks noChangeArrowheads="1"/>
          </p:cNvSpPr>
          <p:nvPr/>
        </p:nvSpPr>
        <p:spPr bwMode="auto">
          <a:xfrm>
            <a:off x="3919258" y="3787595"/>
            <a:ext cx="1415181"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rPr>
              <a:t>أثينا</a:t>
            </a:r>
            <a:endParaRPr lang="en-GB"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35872" y="4203"/>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7283" name="Text Box 2"/>
          <p:cNvSpPr txBox="1">
            <a:spLocks noChangeArrowheads="1"/>
          </p:cNvSpPr>
          <p:nvPr/>
        </p:nvSpPr>
        <p:spPr bwMode="auto">
          <a:xfrm>
            <a:off x="867098" y="6569770"/>
            <a:ext cx="866971"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 </a:t>
            </a:r>
            <a:r>
              <a:rPr lang="en-GB" sz="882" b="1" dirty="0">
                <a:solidFill>
                  <a:srgbClr val="FFFFFF"/>
                </a:solidFill>
                <a:latin typeface="Arial" panose="020B0604020202020204" pitchFamily="34" charset="0"/>
                <a:ea typeface="MS Gothic" charset="0"/>
                <a:cs typeface="Arial" panose="020B0604020202020204" pitchFamily="34" charset="0"/>
              </a:rPr>
              <a:t>2006</a:t>
            </a:r>
            <a:r>
              <a:rPr lang="en-GB" sz="794" b="1" dirty="0">
                <a:solidFill>
                  <a:srgbClr val="FFFFFF"/>
                </a:solidFill>
                <a:latin typeface="Arial" panose="020B0604020202020204" pitchFamily="34" charset="0"/>
                <a:ea typeface="MS Gothic" charset="0"/>
                <a:cs typeface="Arial" panose="020B0604020202020204" pitchFamily="34" charset="0"/>
              </a:rPr>
              <a:t> TBBMI</a:t>
            </a:r>
          </a:p>
        </p:txBody>
      </p:sp>
      <p:sp>
        <p:nvSpPr>
          <p:cNvPr id="97284" name="Rectangle 3"/>
          <p:cNvSpPr>
            <a:spLocks noChangeArrowheads="1"/>
          </p:cNvSpPr>
          <p:nvPr/>
        </p:nvSpPr>
        <p:spPr bwMode="auto">
          <a:xfrm>
            <a:off x="7839844" y="6548059"/>
            <a:ext cx="591254"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7285"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48" tIns="40272" rIns="80548" bIns="40272"/>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97286"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7287"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7288"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289"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213"/>
              </a:spcBef>
              <a:buClr>
                <a:srgbClr val="FFA27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941" b="1" dirty="0">
                <a:solidFill>
                  <a:srgbClr val="FFA27C"/>
                </a:solidFill>
                <a:latin typeface="Arial" panose="020B0604020202020204" pitchFamily="34" charset="0"/>
                <a:ea typeface="MS Gothic" charset="0"/>
                <a:cs typeface="Arial" panose="020B0604020202020204" pitchFamily="34" charset="0"/>
              </a:rPr>
              <a:t> </a:t>
            </a:r>
          </a:p>
        </p:txBody>
      </p:sp>
      <p:sp>
        <p:nvSpPr>
          <p:cNvPr id="104458" name="Text Box 9"/>
          <p:cNvSpPr txBox="1">
            <a:spLocks noChangeArrowheads="1"/>
          </p:cNvSpPr>
          <p:nvPr/>
        </p:nvSpPr>
        <p:spPr bwMode="auto">
          <a:xfrm>
            <a:off x="2982166" y="3024193"/>
            <a:ext cx="1641808"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روما</a:t>
            </a:r>
            <a:r>
              <a:rPr lang="en-GB"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a:t>
            </a:r>
          </a:p>
        </p:txBody>
      </p:sp>
      <p:sp>
        <p:nvSpPr>
          <p:cNvPr id="104459" name="Text Box 10"/>
          <p:cNvSpPr txBox="1">
            <a:spLocks noChangeArrowheads="1"/>
          </p:cNvSpPr>
          <p:nvPr/>
        </p:nvSpPr>
        <p:spPr bwMode="auto">
          <a:xfrm>
            <a:off x="6404162" y="4150386"/>
            <a:ext cx="2605368"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السورية </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60" name="Text Box 11"/>
          <p:cNvSpPr txBox="1">
            <a:spLocks noChangeArrowheads="1"/>
          </p:cNvSpPr>
          <p:nvPr/>
        </p:nvSpPr>
        <p:spPr bwMode="auto">
          <a:xfrm>
            <a:off x="5923710" y="3501845"/>
            <a:ext cx="2892809"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a:t>
            </a:r>
            <a:r>
              <a:rPr lang="ar-JO" sz="2206" b="1" dirty="0" err="1">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بيسيدية</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61" name="Text Box 12"/>
          <p:cNvSpPr txBox="1">
            <a:spLocks noChangeArrowheads="1"/>
          </p:cNvSpPr>
          <p:nvPr/>
        </p:nvSpPr>
        <p:spPr bwMode="auto">
          <a:xfrm>
            <a:off x="3919272" y="3787595"/>
            <a:ext cx="1288107"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أثينا</a:t>
            </a:r>
            <a:endParaRPr lang="en-GB" sz="2206"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endParaRPr>
          </a:p>
        </p:txBody>
      </p:sp>
      <p:sp>
        <p:nvSpPr>
          <p:cNvPr id="97294" name="Text Box 13"/>
          <p:cNvSpPr txBox="1">
            <a:spLocks noChangeArrowheads="1"/>
          </p:cNvSpPr>
          <p:nvPr/>
        </p:nvSpPr>
        <p:spPr bwMode="auto">
          <a:xfrm>
            <a:off x="4672853" y="3650317"/>
            <a:ext cx="298357" cy="545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58607" eaLnBrk="0" hangingPunct="0">
              <a:lnSpc>
                <a:spcPct val="93000"/>
              </a:lnSpc>
              <a:spcBef>
                <a:spcPts val="1985"/>
              </a:spcBef>
              <a:buClr>
                <a:srgbClr val="919191"/>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3177" b="1" dirty="0">
                <a:solidFill>
                  <a:srgbClr val="919191"/>
                </a:solidFill>
                <a:latin typeface="Arial" panose="020B0604020202020204" pitchFamily="34" charset="0"/>
                <a:ea typeface="MS Gothic" charset="0"/>
                <a:cs typeface="Arial" panose="020B0604020202020204" pitchFamily="34" charset="0"/>
              </a:rPr>
              <a:t>•</a:t>
            </a:r>
          </a:p>
        </p:txBody>
      </p:sp>
      <p:sp>
        <p:nvSpPr>
          <p:cNvPr id="104463" name="Text Box 14"/>
          <p:cNvSpPr txBox="1">
            <a:spLocks noChangeArrowheads="1"/>
          </p:cNvSpPr>
          <p:nvPr/>
        </p:nvSpPr>
        <p:spPr bwMode="auto">
          <a:xfrm>
            <a:off x="4623828" y="3076022"/>
            <a:ext cx="2007085"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مكدونية</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grpSp>
        <p:nvGrpSpPr>
          <p:cNvPr id="97296" name="Group 15"/>
          <p:cNvGrpSpPr>
            <a:grpSpLocks/>
          </p:cNvGrpSpPr>
          <p:nvPr/>
        </p:nvGrpSpPr>
        <p:grpSpPr bwMode="auto">
          <a:xfrm>
            <a:off x="1077166" y="2241177"/>
            <a:ext cx="7124140" cy="3734361"/>
            <a:chOff x="673" y="1600"/>
            <a:chExt cx="5086" cy="2666"/>
          </a:xfrm>
        </p:grpSpPr>
        <p:sp>
          <p:nvSpPr>
            <p:cNvPr id="104492" name="Text Box 16"/>
            <p:cNvSpPr txBox="1">
              <a:spLocks noChangeArrowheads="1"/>
            </p:cNvSpPr>
            <p:nvPr/>
          </p:nvSpPr>
          <p:spPr bwMode="auto">
            <a:xfrm>
              <a:off x="673" y="2759"/>
              <a:ext cx="1813"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أفريقيا</a:t>
              </a:r>
              <a:endParaRPr lang="en-GB"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3" name="Text Box 17"/>
            <p:cNvSpPr txBox="1">
              <a:spLocks noChangeArrowheads="1"/>
            </p:cNvSpPr>
            <p:nvPr/>
          </p:nvSpPr>
          <p:spPr bwMode="auto">
            <a:xfrm>
              <a:off x="3959" y="2245"/>
              <a:ext cx="1191"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آسيا</a:t>
              </a:r>
              <a:endParaRPr lang="en-GB" sz="353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4" name="Text Box 18"/>
            <p:cNvSpPr txBox="1">
              <a:spLocks noChangeArrowheads="1"/>
            </p:cNvSpPr>
            <p:nvPr/>
          </p:nvSpPr>
          <p:spPr bwMode="auto">
            <a:xfrm>
              <a:off x="803" y="1600"/>
              <a:ext cx="1998" cy="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985"/>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177"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أوروبا</a:t>
              </a:r>
              <a:endParaRPr lang="en-GB" sz="3177"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5" name="Text Box 19"/>
            <p:cNvSpPr txBox="1">
              <a:spLocks noChangeArrowheads="1"/>
            </p:cNvSpPr>
            <p:nvPr/>
          </p:nvSpPr>
          <p:spPr bwMode="auto">
            <a:xfrm>
              <a:off x="4599" y="3922"/>
              <a:ext cx="1160" cy="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710"/>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735" b="1" dirty="0">
                  <a:solidFill>
                    <a:srgbClr val="0033CC"/>
                  </a:solidFill>
                  <a:effectLst>
                    <a:glow rad="152400">
                      <a:srgbClr val="FFFFFF"/>
                    </a:glow>
                  </a:effectLst>
                  <a:latin typeface="Arial" panose="020B0604020202020204" pitchFamily="34" charset="0"/>
                  <a:cs typeface="Arial" panose="020B0604020202020204" pitchFamily="34" charset="0"/>
                </a:rPr>
                <a:t>العربية</a:t>
              </a:r>
              <a:endParaRPr lang="en-GB" sz="2735"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grpSp>
      <p:grpSp>
        <p:nvGrpSpPr>
          <p:cNvPr id="3" name="Group 20"/>
          <p:cNvGrpSpPr>
            <a:grpSpLocks/>
          </p:cNvGrpSpPr>
          <p:nvPr/>
        </p:nvGrpSpPr>
        <p:grpSpPr bwMode="auto">
          <a:xfrm>
            <a:off x="213120" y="5348008"/>
            <a:ext cx="851366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23" name="Rectangle 22"/>
            <p:cNvSpPr>
              <a:spLocks noChangeArrowheads="1"/>
            </p:cNvSpPr>
            <p:nvPr/>
          </p:nvSpPr>
          <p:spPr bwMode="auto">
            <a:xfrm>
              <a:off x="596" y="3918"/>
              <a:ext cx="5566" cy="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p>
              <a:pPr defTabSz="397830" eaLnBrk="0" hangingPunct="0">
                <a:lnSpc>
                  <a:spcPct val="85000"/>
                </a:lnSpc>
                <a:buClr>
                  <a:srgbClr val="000000"/>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ar-JO" sz="2206" b="1" dirty="0">
                  <a:solidFill>
                    <a:srgbClr val="000000"/>
                  </a:solidFill>
                  <a:latin typeface="Arial" panose="020B0604020202020204" pitchFamily="34" charset="0"/>
                  <a:ea typeface="MS Gothic" charset="0"/>
                  <a:cs typeface="Arial" panose="020B0604020202020204" pitchFamily="34" charset="0"/>
                </a:rPr>
                <a:t>الأهمية: وقتًا طويلاً في الكنيسة في </a:t>
              </a:r>
              <a:r>
                <a:rPr lang="ar-JO" sz="2206" b="1" u="sng" dirty="0">
                  <a:solidFill>
                    <a:srgbClr val="FF0000"/>
                  </a:solidFill>
                  <a:latin typeface="Arial" panose="020B0604020202020204" pitchFamily="34" charset="0"/>
                  <a:ea typeface="MS Gothic" charset="0"/>
                  <a:cs typeface="Arial" panose="020B0604020202020204" pitchFamily="34" charset="0"/>
                </a:rPr>
                <a:t>أفسس</a:t>
              </a:r>
              <a:r>
                <a:rPr lang="ar-JO" sz="2206" b="1" dirty="0">
                  <a:solidFill>
                    <a:srgbClr val="000000"/>
                  </a:solidFill>
                  <a:latin typeface="Arial" panose="020B0604020202020204" pitchFamily="34" charset="0"/>
                  <a:ea typeface="MS Gothic" charset="0"/>
                  <a:cs typeface="Arial" panose="020B0604020202020204" pitchFamily="34" charset="0"/>
                </a:rPr>
                <a:t>؛ إقامة شاب من الموت؛ كُتبت رسائل مهمة؛ أعمال شغب من قبل صنّاع التذكارات الأفسسيين في </a:t>
              </a:r>
              <a:r>
                <a:rPr lang="ar-JO" sz="2206" b="1" u="sng" dirty="0">
                  <a:solidFill>
                    <a:srgbClr val="FF0000"/>
                  </a:solidFill>
                  <a:latin typeface="Arial" panose="020B0604020202020204" pitchFamily="34" charset="0"/>
                  <a:ea typeface="MS Gothic" charset="0"/>
                  <a:cs typeface="Arial" panose="020B0604020202020204" pitchFamily="34" charset="0"/>
                </a:rPr>
                <a:t>ملعب</a:t>
              </a:r>
              <a:r>
                <a:rPr lang="ar-JO" sz="2206" b="1" dirty="0">
                  <a:solidFill>
                    <a:srgbClr val="000000"/>
                  </a:solidFill>
                  <a:latin typeface="Arial" panose="020B0604020202020204" pitchFamily="34" charset="0"/>
                  <a:ea typeface="MS Gothic" charset="0"/>
                  <a:cs typeface="Arial" panose="020B0604020202020204" pitchFamily="34" charset="0"/>
                </a:rPr>
                <a:t> المدينة.</a:t>
              </a:r>
              <a:endParaRPr lang="en-GB" sz="2206" b="1" dirty="0">
                <a:solidFill>
                  <a:srgbClr val="000000"/>
                </a:solidFill>
                <a:latin typeface="Arial" panose="020B0604020202020204" pitchFamily="34" charset="0"/>
                <a:ea typeface="MS Gothic" charset="0"/>
                <a:cs typeface="Arial" panose="020B0604020202020204" pitchFamily="34" charset="0"/>
              </a:endParaRPr>
            </a:p>
          </p:txBody>
        </p:sp>
      </p:grpSp>
      <p:sp>
        <p:nvSpPr>
          <p:cNvPr id="104466" name="Text Box 23"/>
          <p:cNvSpPr txBox="1">
            <a:spLocks noChangeArrowheads="1"/>
          </p:cNvSpPr>
          <p:nvPr/>
        </p:nvSpPr>
        <p:spPr bwMode="auto">
          <a:xfrm>
            <a:off x="6404168" y="4668658"/>
            <a:ext cx="1950266"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أورشليم</a:t>
            </a:r>
            <a:endParaRPr lang="en-GB" sz="2206"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48152" name="Text Box 24"/>
          <p:cNvSpPr txBox="1">
            <a:spLocks noChangeArrowheads="1"/>
          </p:cNvSpPr>
          <p:nvPr/>
        </p:nvSpPr>
        <p:spPr bwMode="auto">
          <a:xfrm>
            <a:off x="906286" y="3757208"/>
            <a:ext cx="1668276"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9927" eaLnBrk="0" hangingPunct="0">
              <a:lnSpc>
                <a:spcPct val="93000"/>
              </a:lnSpc>
              <a:spcBef>
                <a:spcPts val="99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1588" b="1" dirty="0">
                <a:solidFill>
                  <a:srgbClr val="000000"/>
                </a:solidFill>
                <a:latin typeface="Arial" panose="020B0604020202020204" pitchFamily="34" charset="0"/>
                <a:ea typeface="MS Gothic" charset="0"/>
                <a:cs typeface="Arial" panose="020B0604020202020204" pitchFamily="34" charset="0"/>
              </a:rPr>
              <a:t>أعمال الرسل 18- 21</a:t>
            </a:r>
            <a:endParaRPr lang="en-GB" sz="1588" b="1" dirty="0">
              <a:solidFill>
                <a:srgbClr val="000000"/>
              </a:solidFill>
              <a:latin typeface="Arial" panose="020B0604020202020204" pitchFamily="34" charset="0"/>
              <a:ea typeface="MS Gothic" charset="0"/>
              <a:cs typeface="Arial" panose="020B0604020202020204" pitchFamily="34" charset="0"/>
            </a:endParaRPr>
          </a:p>
        </p:txBody>
      </p:sp>
      <p:grpSp>
        <p:nvGrpSpPr>
          <p:cNvPr id="4" name="Group 25"/>
          <p:cNvGrpSpPr>
            <a:grpSpLocks/>
          </p:cNvGrpSpPr>
          <p:nvPr/>
        </p:nvGrpSpPr>
        <p:grpSpPr bwMode="auto">
          <a:xfrm>
            <a:off x="329173" y="4648609"/>
            <a:ext cx="5399834"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21" name="Text Box 27"/>
            <p:cNvSpPr txBox="1">
              <a:spLocks noChangeArrowheads="1"/>
            </p:cNvSpPr>
            <p:nvPr/>
          </p:nvSpPr>
          <p:spPr bwMode="auto">
            <a:xfrm>
              <a:off x="485" y="3275"/>
              <a:ext cx="3227"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765"/>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2824" b="1" dirty="0">
                  <a:solidFill>
                    <a:srgbClr val="000000"/>
                  </a:solidFill>
                  <a:latin typeface="Arial" panose="020B0604020202020204" pitchFamily="34" charset="0"/>
                  <a:ea typeface="MS Gothic" charset="0"/>
                  <a:cs typeface="Arial" panose="020B0604020202020204" pitchFamily="34" charset="0"/>
                </a:rPr>
                <a:t>3. "الزخم </a:t>
              </a:r>
              <a:r>
                <a:rPr lang="ar-JO" sz="2824" b="1" u="sng" dirty="0">
                  <a:solidFill>
                    <a:srgbClr val="FF0000"/>
                  </a:solidFill>
                  <a:latin typeface="Arial" panose="020B0604020202020204" pitchFamily="34" charset="0"/>
                  <a:ea typeface="MS Gothic" charset="0"/>
                  <a:cs typeface="Arial" panose="020B0604020202020204" pitchFamily="34" charset="0"/>
                </a:rPr>
                <a:t>الآسيوي</a:t>
              </a:r>
              <a:r>
                <a:rPr lang="ar-JO" sz="2824" b="1" dirty="0">
                  <a:solidFill>
                    <a:srgbClr val="000000"/>
                  </a:solidFill>
                  <a:latin typeface="Arial" panose="020B0604020202020204" pitchFamily="34" charset="0"/>
                  <a:ea typeface="MS Gothic" charset="0"/>
                  <a:cs typeface="Arial" panose="020B0604020202020204" pitchFamily="34" charset="0"/>
                </a:rPr>
                <a:t>"</a:t>
              </a:r>
              <a:endParaRPr lang="en-GB" sz="2824" b="1" dirty="0">
                <a:solidFill>
                  <a:srgbClr val="000000"/>
                </a:solidFill>
                <a:latin typeface="Arial" panose="020B0604020202020204" pitchFamily="34" charset="0"/>
                <a:ea typeface="MS Gothic" charset="0"/>
                <a:cs typeface="Arial" panose="020B0604020202020204" pitchFamily="34" charset="0"/>
              </a:endParaRPr>
            </a:p>
          </p:txBody>
        </p:sp>
      </p:grpSp>
      <p:sp>
        <p:nvSpPr>
          <p:cNvPr id="48156" name="AutoShape 28"/>
          <p:cNvSpPr>
            <a:spLocks noChangeArrowheads="1"/>
          </p:cNvSpPr>
          <p:nvPr/>
        </p:nvSpPr>
        <p:spPr bwMode="auto">
          <a:xfrm rot="5940000">
            <a:off x="4785613" y="3733660"/>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104470" name="Text Box 29"/>
          <p:cNvSpPr txBox="1">
            <a:spLocks noChangeArrowheads="1"/>
          </p:cNvSpPr>
          <p:nvPr/>
        </p:nvSpPr>
        <p:spPr bwMode="auto">
          <a:xfrm>
            <a:off x="5168714" y="3717552"/>
            <a:ext cx="1680882" cy="406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dirty="0">
                <a:effectLst>
                  <a:glow rad="152400">
                    <a:srgbClr val="FFFFFF"/>
                  </a:glow>
                </a:effectLst>
                <a:latin typeface="Arial" panose="020B0604020202020204" pitchFamily="34" charset="0"/>
                <a:cs typeface="Arial" panose="020B0604020202020204" pitchFamily="34" charset="0"/>
              </a:rPr>
              <a:t>•</a:t>
            </a:r>
            <a:r>
              <a:rPr lang="ar-JO" sz="2206" dirty="0">
                <a:effectLst>
                  <a:glow rad="152400">
                    <a:srgbClr val="FFFFFF"/>
                  </a:glow>
                </a:effectLst>
                <a:latin typeface="Arial" panose="020B0604020202020204" pitchFamily="34" charset="0"/>
                <a:cs typeface="Arial" panose="020B0604020202020204" pitchFamily="34" charset="0"/>
              </a:rPr>
              <a:t>أفسس</a:t>
            </a:r>
            <a:endParaRPr lang="en-GB" sz="2206" dirty="0">
              <a:effectLst>
                <a:glow rad="152400">
                  <a:srgbClr val="FFFFFF"/>
                </a:glow>
              </a:effectLst>
              <a:latin typeface="Arial" panose="020B0604020202020204" pitchFamily="34" charset="0"/>
              <a:cs typeface="Arial" panose="020B0604020202020204" pitchFamily="34" charset="0"/>
            </a:endParaRPr>
          </a:p>
        </p:txBody>
      </p:sp>
      <p:grpSp>
        <p:nvGrpSpPr>
          <p:cNvPr id="5" name="Group 30"/>
          <p:cNvGrpSpPr>
            <a:grpSpLocks/>
          </p:cNvGrpSpPr>
          <p:nvPr/>
        </p:nvGrpSpPr>
        <p:grpSpPr bwMode="auto">
          <a:xfrm>
            <a:off x="4971210" y="191901"/>
            <a:ext cx="3802996" cy="2795868"/>
            <a:chOff x="2725" y="137"/>
            <a:chExt cx="3443" cy="1996"/>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103"/>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     </a:t>
              </a:r>
              <a:r>
                <a:rPr lang="ar-JO"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أفسس القديمة</a:t>
              </a:r>
              <a:endPar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endParaRPr>
            </a:p>
          </p:txBody>
        </p:sp>
      </p:grpSp>
      <p:sp>
        <p:nvSpPr>
          <p:cNvPr id="97304" name="Text Box 33"/>
          <p:cNvSpPr txBox="1">
            <a:spLocks noChangeArrowheads="1"/>
          </p:cNvSpPr>
          <p:nvPr/>
        </p:nvSpPr>
        <p:spPr bwMode="auto">
          <a:xfrm>
            <a:off x="8489857" y="6222067"/>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58607"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305" name="Rectangle 34"/>
          <p:cNvSpPr>
            <a:spLocks noChangeArrowheads="1"/>
          </p:cNvSpPr>
          <p:nvPr/>
        </p:nvSpPr>
        <p:spPr bwMode="auto">
          <a:xfrm>
            <a:off x="7838442" y="6544557"/>
            <a:ext cx="591254"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7306" name="Text Box 35"/>
          <p:cNvSpPr txBox="1">
            <a:spLocks noChangeArrowheads="1"/>
          </p:cNvSpPr>
          <p:nvPr/>
        </p:nvSpPr>
        <p:spPr bwMode="auto">
          <a:xfrm>
            <a:off x="8346616" y="6542456"/>
            <a:ext cx="285080" cy="209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55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882" b="1" dirty="0">
                <a:solidFill>
                  <a:srgbClr val="FFFFFF"/>
                </a:solidFill>
                <a:latin typeface="Arial" panose="020B0604020202020204" pitchFamily="34" charset="0"/>
                <a:ea typeface="MS Gothic" charset="0"/>
                <a:cs typeface="Arial" panose="020B0604020202020204" pitchFamily="34" charset="0"/>
              </a:rPr>
              <a:t>45</a:t>
            </a:r>
          </a:p>
        </p:txBody>
      </p:sp>
      <p:sp>
        <p:nvSpPr>
          <p:cNvPr id="97307" name="Text Box 36"/>
          <p:cNvSpPr txBox="1">
            <a:spLocks noChangeArrowheads="1"/>
          </p:cNvSpPr>
          <p:nvPr/>
        </p:nvSpPr>
        <p:spPr bwMode="auto">
          <a:xfrm>
            <a:off x="8575146" y="6488422"/>
            <a:ext cx="270654" cy="28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412" b="1" dirty="0">
                <a:solidFill>
                  <a:srgbClr val="FFFFFF"/>
                </a:solidFill>
                <a:latin typeface="Arial" panose="020B0604020202020204" pitchFamily="34" charset="0"/>
                <a:ea typeface="MS Gothic" charset="0"/>
                <a:cs typeface="Arial" panose="020B0604020202020204" pitchFamily="34" charset="0"/>
              </a:rPr>
              <a:t>4</a:t>
            </a:r>
          </a:p>
        </p:txBody>
      </p:sp>
      <p:sp>
        <p:nvSpPr>
          <p:cNvPr id="48165" name="AutoShape 37"/>
          <p:cNvSpPr>
            <a:spLocks noChangeArrowheads="1"/>
          </p:cNvSpPr>
          <p:nvPr/>
        </p:nvSpPr>
        <p:spPr bwMode="auto">
          <a:xfrm>
            <a:off x="5284301" y="797760"/>
            <a:ext cx="3227294"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grpSp>
        <p:nvGrpSpPr>
          <p:cNvPr id="6" name="Group 38"/>
          <p:cNvGrpSpPr>
            <a:grpSpLocks/>
          </p:cNvGrpSpPr>
          <p:nvPr/>
        </p:nvGrpSpPr>
        <p:grpSpPr bwMode="auto">
          <a:xfrm flipH="1">
            <a:off x="654144" y="1014132"/>
            <a:ext cx="3200296"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7317" name="Text Box 40"/>
            <p:cNvSpPr txBox="1">
              <a:spLocks noChangeArrowheads="1"/>
            </p:cNvSpPr>
            <p:nvPr/>
          </p:nvSpPr>
          <p:spPr bwMode="auto">
            <a:xfrm>
              <a:off x="585" y="1196"/>
              <a:ext cx="2573" cy="1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rtl="1" eaLnBrk="0" hangingPunct="0">
                <a:lnSpc>
                  <a:spcPct val="93000"/>
                </a:lnSpc>
                <a:spcBef>
                  <a:spcPts val="3640"/>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5824" b="1" dirty="0">
                  <a:solidFill>
                    <a:srgbClr val="FFEA18"/>
                  </a:solidFill>
                  <a:latin typeface="Arial" panose="020B0604020202020204" pitchFamily="34" charset="0"/>
                  <a:ea typeface="MS Gothic" charset="0"/>
                  <a:cs typeface="Arial" panose="020B0604020202020204" pitchFamily="34" charset="0"/>
                </a:rPr>
                <a:t>53 – 57</a:t>
              </a:r>
              <a:br>
                <a:rPr lang="en-US" sz="5824" b="1" dirty="0">
                  <a:solidFill>
                    <a:srgbClr val="FFEA18"/>
                  </a:solidFill>
                  <a:latin typeface="Arial" panose="020B0604020202020204" pitchFamily="34" charset="0"/>
                  <a:ea typeface="MS Gothic" charset="0"/>
                  <a:cs typeface="Arial" panose="020B0604020202020204" pitchFamily="34" charset="0"/>
                </a:rPr>
              </a:br>
              <a:r>
                <a:rPr lang="ar-JO" sz="5824" b="1" dirty="0">
                  <a:solidFill>
                    <a:srgbClr val="FFEA18"/>
                  </a:solidFill>
                  <a:latin typeface="Arial" panose="020B0604020202020204" pitchFamily="34" charset="0"/>
                  <a:ea typeface="MS Gothic" charset="0"/>
                  <a:cs typeface="Arial" panose="020B0604020202020204" pitchFamily="34" charset="0"/>
                </a:rPr>
                <a:t>ب. م</a:t>
              </a:r>
              <a:endParaRPr lang="en-GB" sz="5824" b="1" dirty="0">
                <a:solidFill>
                  <a:srgbClr val="FFEA18"/>
                </a:solidFill>
                <a:latin typeface="Arial" panose="020B0604020202020204" pitchFamily="34" charset="0"/>
                <a:ea typeface="MS Gothic" charset="0"/>
                <a:cs typeface="Arial" panose="020B0604020202020204" pitchFamily="34" charset="0"/>
              </a:endParaRPr>
            </a:p>
          </p:txBody>
        </p:sp>
      </p:grpSp>
      <p:sp>
        <p:nvSpPr>
          <p:cNvPr id="48169" name="AutoShape 41"/>
          <p:cNvSpPr>
            <a:spLocks noChangeArrowheads="1"/>
          </p:cNvSpPr>
          <p:nvPr/>
        </p:nvSpPr>
        <p:spPr bwMode="auto">
          <a:xfrm rot="5400000">
            <a:off x="6542136" y="3968984"/>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0" name="AutoShape 42"/>
          <p:cNvSpPr>
            <a:spLocks noChangeArrowheads="1"/>
          </p:cNvSpPr>
          <p:nvPr/>
        </p:nvSpPr>
        <p:spPr bwMode="auto">
          <a:xfrm rot="1200000">
            <a:off x="5443258" y="331694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1" name="AutoShape 43"/>
          <p:cNvSpPr>
            <a:spLocks noChangeArrowheads="1"/>
          </p:cNvSpPr>
          <p:nvPr/>
        </p:nvSpPr>
        <p:spPr bwMode="auto">
          <a:xfrm rot="15180000">
            <a:off x="4305861" y="3454214"/>
            <a:ext cx="61072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2" name="AutoShape 44"/>
          <p:cNvSpPr>
            <a:spLocks noChangeArrowheads="1"/>
          </p:cNvSpPr>
          <p:nvPr/>
        </p:nvSpPr>
        <p:spPr bwMode="auto">
          <a:xfrm rot="11580000">
            <a:off x="5496486" y="436469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8173" name="Freeform 45"/>
          <p:cNvSpPr>
            <a:spLocks noChangeArrowheads="1"/>
          </p:cNvSpPr>
          <p:nvPr/>
        </p:nvSpPr>
        <p:spPr bwMode="auto">
          <a:xfrm>
            <a:off x="4730284" y="3501844"/>
            <a:ext cx="1899397" cy="1005722"/>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7315" name="Title 1"/>
          <p:cNvSpPr>
            <a:spLocks noGrp="1"/>
          </p:cNvSpPr>
          <p:nvPr>
            <p:ph type="title" idx="4294967295"/>
          </p:nvPr>
        </p:nvSpPr>
        <p:spPr bwMode="auto">
          <a:xfrm>
            <a:off x="728383" y="-819430"/>
            <a:ext cx="7986993" cy="5084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3. "الزخم </a:t>
            </a:r>
            <a:r>
              <a:rPr lang="ar-JO" sz="2824" b="1" dirty="0">
                <a:solidFill>
                  <a:srgbClr val="FF0000"/>
                </a:solidFill>
                <a:latin typeface="Arial" panose="020B0604020202020204" pitchFamily="34" charset="0"/>
                <a:cs typeface="Arial" panose="020B0604020202020204" pitchFamily="34" charset="0"/>
              </a:rPr>
              <a:t>الأسيوي</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ar-JO" sz="36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مقاومة الرسل في أعمال 16-19</a:t>
            </a:r>
            <a:endParaRPr lang="en-US" sz="36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فيلبي</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76526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6BAA2F9-E372-3745-9907-8E05E5139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78C9F9EA-55A5-6447-AD2F-EC43D339711C}"/>
              </a:ext>
            </a:extLst>
          </p:cNvPr>
          <p:cNvSpPr>
            <a:spLocks noGrp="1"/>
          </p:cNvSpPr>
          <p:nvPr>
            <p:ph type="title" idx="4294967295"/>
          </p:nvPr>
        </p:nvSpPr>
        <p:spPr>
          <a:xfrm>
            <a:off x="3357972" y="0"/>
            <a:ext cx="5786028" cy="802686"/>
          </a:xfrm>
        </p:spPr>
        <p:txBody>
          <a:bodyPr/>
          <a:lstStyle/>
          <a:p>
            <a:r>
              <a:rPr lang="ar-JO" dirty="0">
                <a:cs typeface="Arial" panose="020B0604020202020204" pitchFamily="34" charset="0"/>
              </a:rPr>
              <a:t>الجارية (أعمال 16: 16)</a:t>
            </a:r>
            <a:endParaRPr lang="en-US" dirty="0">
              <a:cs typeface="Arial" panose="020B0604020202020204" pitchFamily="34" charset="0"/>
            </a:endParaRPr>
          </a:p>
        </p:txBody>
      </p:sp>
    </p:spTree>
    <p:extLst>
      <p:ext uri="{BB962C8B-B14F-4D97-AF65-F5344CB8AC3E}">
        <p14:creationId xmlns:p14="http://schemas.microsoft.com/office/powerpoint/2010/main" val="2874736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Arial" charset="0"/>
              </a:rPr>
              <a:t>وقفة ( دور )الشاهد</a:t>
            </a:r>
            <a:endParaRPr lang="en-US" sz="8800" dirty="0">
              <a:effectLst>
                <a:glow rad="127000">
                  <a:schemeClr val="tx1"/>
                </a:glow>
              </a:effectLst>
              <a:ea typeface="Arial"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5364088" y="6021288"/>
            <a:ext cx="3652680" cy="80849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40682B2-DFF6-184D-8D69-3B428696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53CFFDCE-2BB9-DD40-9475-81375B426A08}"/>
              </a:ext>
            </a:extLst>
          </p:cNvPr>
          <p:cNvSpPr>
            <a:spLocks noGrp="1"/>
          </p:cNvSpPr>
          <p:nvPr>
            <p:ph type="title" idx="4294967295"/>
          </p:nvPr>
        </p:nvSpPr>
        <p:spPr>
          <a:xfrm>
            <a:off x="397708" y="4460336"/>
            <a:ext cx="3488492" cy="1997614"/>
          </a:xfrm>
          <a:solidFill>
            <a:schemeClr val="tx1"/>
          </a:solidFill>
        </p:spPr>
        <p:txBody>
          <a:bodyPr/>
          <a:lstStyle/>
          <a:p>
            <a:r>
              <a:rPr lang="ar-JO" dirty="0">
                <a:solidFill>
                  <a:schemeClr val="bg1"/>
                </a:solidFill>
                <a:cs typeface="Arial" panose="020B0604020202020204" pitchFamily="34" charset="0"/>
              </a:rPr>
              <a:t>الضرب</a:t>
            </a:r>
            <a:br>
              <a:rPr lang="ar-JO" dirty="0">
                <a:solidFill>
                  <a:schemeClr val="bg1"/>
                </a:solidFill>
                <a:cs typeface="Arial" panose="020B0604020202020204" pitchFamily="34" charset="0"/>
              </a:rPr>
            </a:br>
            <a:r>
              <a:rPr lang="ar-JO" dirty="0">
                <a:solidFill>
                  <a:schemeClr val="bg1"/>
                </a:solidFill>
                <a:cs typeface="Arial" panose="020B0604020202020204" pitchFamily="34" charset="0"/>
              </a:rPr>
              <a:t>والجلد</a:t>
            </a:r>
            <a:br>
              <a:rPr lang="en-US" dirty="0">
                <a:solidFill>
                  <a:schemeClr val="bg1"/>
                </a:solidFill>
                <a:cs typeface="Arial" panose="020B0604020202020204" pitchFamily="34" charset="0"/>
              </a:rPr>
            </a:br>
            <a:r>
              <a:rPr lang="en-US" dirty="0">
                <a:solidFill>
                  <a:schemeClr val="bg1"/>
                </a:solidFill>
                <a:cs typeface="Arial" panose="020B0604020202020204" pitchFamily="34" charset="0"/>
              </a:rPr>
              <a:t>(</a:t>
            </a:r>
            <a:r>
              <a:rPr lang="ar-JO" dirty="0">
                <a:solidFill>
                  <a:schemeClr val="bg1"/>
                </a:solidFill>
                <a:cs typeface="Arial" panose="020B0604020202020204" pitchFamily="34" charset="0"/>
              </a:rPr>
              <a:t>أ</a:t>
            </a:r>
            <a:r>
              <a:rPr lang="ar-SA" dirty="0">
                <a:solidFill>
                  <a:schemeClr val="bg1"/>
                </a:solidFill>
                <a:cs typeface="Arial" panose="020B0604020202020204" pitchFamily="34" charset="0"/>
              </a:rPr>
              <a:t>عمال</a:t>
            </a:r>
            <a:r>
              <a:rPr lang="ar-JO" dirty="0">
                <a:solidFill>
                  <a:schemeClr val="bg1"/>
                </a:solidFill>
                <a:cs typeface="Arial" panose="020B0604020202020204" pitchFamily="34" charset="0"/>
              </a:rPr>
              <a:t> 16: 22</a:t>
            </a:r>
            <a:r>
              <a:rPr lang="en-US" dirty="0">
                <a:solidFill>
                  <a:schemeClr val="bg1"/>
                </a:solidFill>
                <a:cs typeface="Arial" panose="020B0604020202020204" pitchFamily="34" charset="0"/>
              </a:rPr>
              <a:t>)</a:t>
            </a:r>
          </a:p>
        </p:txBody>
      </p:sp>
    </p:spTree>
    <p:extLst>
      <p:ext uri="{BB962C8B-B14F-4D97-AF65-F5344CB8AC3E}">
        <p14:creationId xmlns:p14="http://schemas.microsoft.com/office/powerpoint/2010/main" val="106956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A101CE3-FF0F-3446-BA31-EA372C821BAC}"/>
              </a:ext>
            </a:extLst>
          </p:cNvPr>
          <p:cNvGrpSpPr/>
          <p:nvPr/>
        </p:nvGrpSpPr>
        <p:grpSpPr>
          <a:xfrm>
            <a:off x="1109631" y="1003930"/>
            <a:ext cx="1496886" cy="614065"/>
            <a:chOff x="1109631" y="1003930"/>
            <a:chExt cx="1496886" cy="614065"/>
          </a:xfrm>
        </p:grpSpPr>
        <p:sp>
          <p:nvSpPr>
            <p:cNvPr id="1555497" name="Oval 41"/>
            <p:cNvSpPr>
              <a:spLocks noChangeArrowheads="1"/>
            </p:cNvSpPr>
            <p:nvPr/>
          </p:nvSpPr>
          <p:spPr bwMode="auto">
            <a:xfrm>
              <a:off x="1841424" y="100393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55533" name="Text Box 77"/>
            <p:cNvSpPr txBox="1">
              <a:spLocks noChangeArrowheads="1"/>
            </p:cNvSpPr>
            <p:nvPr/>
          </p:nvSpPr>
          <p:spPr bwMode="auto">
            <a:xfrm>
              <a:off x="1109631" y="115633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بيرية</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ar-JO" sz="36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مقاومة الرسل في أعمال 16-19</a:t>
            </a:r>
            <a:endParaRPr lang="en-US" sz="36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036C105-DCE5-254E-A8B7-61AE67B377B7}"/>
              </a:ext>
            </a:extLst>
          </p:cNvPr>
          <p:cNvGrpSpPr/>
          <p:nvPr/>
        </p:nvGrpSpPr>
        <p:grpSpPr>
          <a:xfrm>
            <a:off x="1508287" y="2219219"/>
            <a:ext cx="2586317" cy="695027"/>
            <a:chOff x="1508287" y="2219219"/>
            <a:chExt cx="2586317" cy="695027"/>
          </a:xfrm>
        </p:grpSpPr>
        <p:sp>
          <p:nvSpPr>
            <p:cNvPr id="17" name="Oval 58"/>
            <p:cNvSpPr>
              <a:spLocks noChangeArrowheads="1"/>
            </p:cNvSpPr>
            <p:nvPr/>
          </p:nvSpPr>
          <p:spPr bwMode="auto">
            <a:xfrm>
              <a:off x="2166865" y="268088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Text Box 76"/>
            <p:cNvSpPr txBox="1">
              <a:spLocks noChangeArrowheads="1"/>
            </p:cNvSpPr>
            <p:nvPr/>
          </p:nvSpPr>
          <p:spPr bwMode="auto">
            <a:xfrm>
              <a:off x="1508287" y="2219219"/>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أثينا</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فيلبي</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7" name="Group 6">
            <a:extLst>
              <a:ext uri="{FF2B5EF4-FFF2-40B4-BE49-F238E27FC236}">
                <a16:creationId xmlns:a16="http://schemas.microsoft.com/office/drawing/2014/main" id="{82BF582C-B329-5B4F-A12D-B439CEE3D0A8}"/>
              </a:ext>
            </a:extLst>
          </p:cNvPr>
          <p:cNvGrpSpPr/>
          <p:nvPr/>
        </p:nvGrpSpPr>
        <p:grpSpPr>
          <a:xfrm>
            <a:off x="1508287" y="2906194"/>
            <a:ext cx="2586317" cy="600012"/>
            <a:chOff x="1508287" y="2906194"/>
            <a:chExt cx="2586317" cy="600012"/>
          </a:xfrm>
        </p:grpSpPr>
        <p:sp>
          <p:nvSpPr>
            <p:cNvPr id="22" name="Oval 58">
              <a:extLst>
                <a:ext uri="{FF2B5EF4-FFF2-40B4-BE49-F238E27FC236}">
                  <a16:creationId xmlns:a16="http://schemas.microsoft.com/office/drawing/2014/main" id="{88334225-47A8-F746-9A0A-8BD084936CCF}"/>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Text Box 76">
              <a:extLst>
                <a:ext uri="{FF2B5EF4-FFF2-40B4-BE49-F238E27FC236}">
                  <a16:creationId xmlns:a16="http://schemas.microsoft.com/office/drawing/2014/main" id="{A9B9F03F-5ED1-DB46-9ACB-466C4B58444D}"/>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BD53A6C0-73C5-BE4C-90B5-32A7F69EF113}"/>
              </a:ext>
            </a:extLst>
          </p:cNvPr>
          <p:cNvGrpSpPr/>
          <p:nvPr/>
        </p:nvGrpSpPr>
        <p:grpSpPr>
          <a:xfrm>
            <a:off x="37513" y="294683"/>
            <a:ext cx="2586317" cy="688151"/>
            <a:chOff x="37513" y="294683"/>
            <a:chExt cx="2586317" cy="688151"/>
          </a:xfrm>
        </p:grpSpPr>
        <p:sp>
          <p:nvSpPr>
            <p:cNvPr id="21" name="Text Box 76">
              <a:extLst>
                <a:ext uri="{FF2B5EF4-FFF2-40B4-BE49-F238E27FC236}">
                  <a16:creationId xmlns:a16="http://schemas.microsoft.com/office/drawing/2014/main" id="{B6A18DE4-1A20-0041-A646-9953406B63B2}"/>
                </a:ext>
              </a:extLst>
            </p:cNvPr>
            <p:cNvSpPr txBox="1">
              <a:spLocks noChangeArrowheads="1"/>
            </p:cNvSpPr>
            <p:nvPr/>
          </p:nvSpPr>
          <p:spPr bwMode="auto">
            <a:xfrm>
              <a:off x="37513" y="294683"/>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تسالونيكي</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 name="Oval 58">
              <a:extLst>
                <a:ext uri="{FF2B5EF4-FFF2-40B4-BE49-F238E27FC236}">
                  <a16:creationId xmlns:a16="http://schemas.microsoft.com/office/drawing/2014/main" id="{8B44A0B7-6F29-E847-ADC0-C2187878A318}"/>
                </a:ext>
              </a:extLst>
            </p:cNvPr>
            <p:cNvSpPr>
              <a:spLocks noChangeArrowheads="1"/>
            </p:cNvSpPr>
            <p:nvPr/>
          </p:nvSpPr>
          <p:spPr bwMode="auto">
            <a:xfrm>
              <a:off x="2236238" y="74947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F8688248-313A-324F-8C59-AB307DE3794C}"/>
              </a:ext>
            </a:extLst>
          </p:cNvPr>
          <p:cNvGrpSpPr/>
          <p:nvPr/>
        </p:nvGrpSpPr>
        <p:grpSpPr>
          <a:xfrm>
            <a:off x="3219151" y="2410996"/>
            <a:ext cx="2586317" cy="695027"/>
            <a:chOff x="3219151" y="2410996"/>
            <a:chExt cx="2586317" cy="695027"/>
          </a:xfrm>
        </p:grpSpPr>
        <p:sp>
          <p:nvSpPr>
            <p:cNvPr id="25" name="Oval 58">
              <a:extLst>
                <a:ext uri="{FF2B5EF4-FFF2-40B4-BE49-F238E27FC236}">
                  <a16:creationId xmlns:a16="http://schemas.microsoft.com/office/drawing/2014/main" id="{E0796C06-9124-AE4F-A636-1432A10B0DA3}"/>
                </a:ext>
              </a:extLst>
            </p:cNvPr>
            <p:cNvSpPr>
              <a:spLocks noChangeArrowheads="1"/>
            </p:cNvSpPr>
            <p:nvPr/>
          </p:nvSpPr>
          <p:spPr bwMode="auto">
            <a:xfrm>
              <a:off x="3877729" y="2872661"/>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76">
              <a:extLst>
                <a:ext uri="{FF2B5EF4-FFF2-40B4-BE49-F238E27FC236}">
                  <a16:creationId xmlns:a16="http://schemas.microsoft.com/office/drawing/2014/main" id="{0184F987-E9FF-2D4A-AE25-9704F16EFCC8}"/>
                </a:ext>
              </a:extLst>
            </p:cNvPr>
            <p:cNvSpPr txBox="1">
              <a:spLocks noChangeArrowheads="1"/>
            </p:cNvSpPr>
            <p:nvPr/>
          </p:nvSpPr>
          <p:spPr bwMode="auto">
            <a:xfrm>
              <a:off x="3219151" y="241099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أفسس</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685251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ar-SA" sz="3200" b="1" dirty="0">
                <a:solidFill>
                  <a:schemeClr val="bg1"/>
                </a:solidFill>
                <a:latin typeface="Arial" panose="020B0604020202020204" pitchFamily="34" charset="0"/>
                <a:ea typeface="ＭＳ Ｐゴシック" charset="0"/>
                <a:cs typeface="Arial" panose="020B0604020202020204" pitchFamily="34" charset="0"/>
              </a:rPr>
              <a:t>الرحلة التبشيرية الثالثة</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14723" name="Text Box 5"/>
          <p:cNvSpPr txBox="1">
            <a:spLocks noChangeArrowheads="1"/>
          </p:cNvSpPr>
          <p:nvPr/>
        </p:nvSpPr>
        <p:spPr bwMode="auto">
          <a:xfrm>
            <a:off x="8458207" y="76206"/>
            <a:ext cx="69901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أ</a:t>
            </a:r>
            <a:r>
              <a:rPr kumimoji="0" lang="ar-SA" sz="2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عمال ١٩ : ١٠</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noProof="0" dirty="0">
                <a:solidFill>
                  <a:srgbClr val="E9E2B6"/>
                </a:solidFill>
                <a:latin typeface="Arial" panose="020B0604020202020204" pitchFamily="34" charset="0"/>
                <a:cs typeface="Arial" panose="020B0604020202020204" pitchFamily="34" charset="0"/>
              </a:rPr>
              <a:t>وكان ذلك مدة سنتين حتى سمع كلمة الرب يسوع جميع الساكنين في أسيا من يهود ويونانيين.</a:t>
            </a:r>
            <a:r>
              <a:rPr kumimoji="0" lang="ar-SA" sz="2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 </a:t>
            </a: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4" name="Text Box 10"/>
          <p:cNvSpPr txBox="1">
            <a:spLocks noChangeArrowheads="1"/>
          </p:cNvSpPr>
          <p:nvPr/>
        </p:nvSpPr>
        <p:spPr bwMode="auto">
          <a:xfrm>
            <a:off x="1752600" y="2325691"/>
            <a:ext cx="1447800" cy="523113"/>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Rectangle 2"/>
          <p:cNvSpPr>
            <a:spLocks noGrp="1" noChangeArrowheads="1"/>
          </p:cNvSpPr>
          <p:nvPr>
            <p:ph type="title"/>
          </p:nvPr>
        </p:nvSpPr>
        <p:spPr>
          <a:xfrm>
            <a:off x="1183821" y="5553109"/>
            <a:ext cx="6776357" cy="457200"/>
          </a:xfrm>
          <a:solidFill>
            <a:srgbClr val="005F50"/>
          </a:solidFill>
        </p:spPr>
        <p:txBody>
          <a:bodyPr/>
          <a:lstStyle/>
          <a:p>
            <a:pPr eaLnBrk="1" hangingPunct="1"/>
            <a:r>
              <a:rPr lang="ar-SA" sz="3200" b="1" dirty="0">
                <a:solidFill>
                  <a:srgbClr val="FFFFFF"/>
                </a:solidFill>
                <a:latin typeface="Arial" panose="020B0604020202020204" pitchFamily="34" charset="0"/>
                <a:ea typeface="ＭＳ Ｐゴシック" charset="0"/>
                <a:cs typeface="Arial" panose="020B0604020202020204" pitchFamily="34" charset="0"/>
              </a:rPr>
              <a:t>الرحلة التبشيرية الثالثة</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14723" name="Text Box 5"/>
          <p:cNvSpPr txBox="1">
            <a:spLocks noChangeArrowheads="1"/>
          </p:cNvSpPr>
          <p:nvPr/>
        </p:nvSpPr>
        <p:spPr bwMode="auto">
          <a:xfrm>
            <a:off x="8458207" y="76206"/>
            <a:ext cx="69901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140</a:t>
            </a:r>
          </a:p>
        </p:txBody>
      </p:sp>
      <p:sp>
        <p:nvSpPr>
          <p:cNvPr id="208901" name="Rectangle 2"/>
          <p:cNvSpPr>
            <a:spLocks noChangeArrowheads="1"/>
          </p:cNvSpPr>
          <p:nvPr/>
        </p:nvSpPr>
        <p:spPr bwMode="auto">
          <a:xfrm>
            <a:off x="1183821" y="3648109"/>
            <a:ext cx="6776357" cy="1752600"/>
          </a:xfrm>
          <a:prstGeom prst="rect">
            <a:avLst/>
          </a:prstGeom>
          <a:solidFill>
            <a:srgbClr val="005F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lvl="0" rtl="1">
              <a:defRPr/>
            </a:pPr>
            <a:r>
              <a:rPr lang="ar-JO" sz="3200" b="1" dirty="0">
                <a:solidFill>
                  <a:srgbClr val="FFFFFF"/>
                </a:solidFill>
                <a:latin typeface="Arial" panose="020B0604020202020204" pitchFamily="34" charset="0"/>
                <a:cs typeface="Arial" panose="020B0604020202020204" pitchFamily="34" charset="0"/>
              </a:rPr>
              <a:t>أ</a:t>
            </a:r>
            <a:r>
              <a:rPr lang="ar-SA" sz="3200" b="1" dirty="0">
                <a:solidFill>
                  <a:srgbClr val="FFFFFF"/>
                </a:solidFill>
                <a:latin typeface="Arial" panose="020B0604020202020204" pitchFamily="34" charset="0"/>
                <a:cs typeface="Arial" panose="020B0604020202020204" pitchFamily="34" charset="0"/>
              </a:rPr>
              <a:t>عمال ١٩ : ٢٠</a:t>
            </a:r>
          </a:p>
          <a:p>
            <a:pPr lvl="0" rtl="1">
              <a:defRPr/>
            </a:pPr>
            <a:endParaRPr lang="en-US" sz="1800" b="1" dirty="0">
              <a:solidFill>
                <a:srgbClr val="FFFFFF"/>
              </a:solidFill>
              <a:latin typeface="Arial" panose="020B0604020202020204" pitchFamily="34" charset="0"/>
              <a:cs typeface="Arial" panose="020B0604020202020204" pitchFamily="34" charset="0"/>
            </a:endParaRPr>
          </a:p>
          <a:p>
            <a:pPr lvl="0" rtl="1">
              <a:defRPr/>
            </a:pPr>
            <a:r>
              <a:rPr lang="ar-JO" sz="3200" b="1" dirty="0">
                <a:solidFill>
                  <a:srgbClr val="FFFFFF"/>
                </a:solidFill>
                <a:latin typeface="Arial" panose="020B0604020202020204" pitchFamily="34" charset="0"/>
                <a:cs typeface="Arial" panose="020B0604020202020204" pitchFamily="34" charset="0"/>
              </a:rPr>
              <a:t>هكذا كانت كلمة الرب تنمو وتقوى بشدة</a:t>
            </a:r>
            <a:r>
              <a:rPr lang="ar-SA" sz="3200" b="1" dirty="0">
                <a:solidFill>
                  <a:srgbClr val="FFFFFF"/>
                </a:solidFill>
                <a:latin typeface="Arial" panose="020B0604020202020204" pitchFamily="34" charset="0"/>
                <a:cs typeface="Arial" panose="020B0604020202020204" pitchFamily="34" charset="0"/>
              </a:rPr>
              <a:t> </a:t>
            </a:r>
            <a:endParaRPr lang="en-US" sz="3200" b="1" dirty="0">
              <a:solidFill>
                <a:srgbClr val="FFFFFF"/>
              </a:solidFill>
              <a:latin typeface="Arial" panose="020B0604020202020204" pitchFamily="34" charset="0"/>
              <a:cs typeface="Arial" panose="020B0604020202020204" pitchFamily="34"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6314" name="Text Box 10"/>
          <p:cNvSpPr txBox="1">
            <a:spLocks noChangeArrowheads="1"/>
          </p:cNvSpPr>
          <p:nvPr/>
        </p:nvSpPr>
        <p:spPr bwMode="auto">
          <a:xfrm>
            <a:off x="1752600" y="2325691"/>
            <a:ext cx="1447800" cy="369225"/>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lvl="0">
              <a:spcBef>
                <a:spcPct val="50000"/>
              </a:spcBef>
              <a:defRPr/>
            </a:pPr>
            <a:r>
              <a:rPr lang="ar-SA" sz="1800" b="1" dirty="0">
                <a:solidFill>
                  <a:srgbClr val="FFFFFF"/>
                </a:solidFill>
                <a:latin typeface="Arial" panose="020B0604020202020204" pitchFamily="34" charset="0"/>
                <a:cs typeface="Arial" panose="020B0604020202020204" pitchFamily="34" charset="0"/>
              </a:rPr>
              <a:t>أفسس</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82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312074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8: 40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9: 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12: 24</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16: 5</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19: 20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sp>
        <p:nvSpPr>
          <p:cNvPr id="19480" name="Text Box 24"/>
          <p:cNvSpPr txBox="1">
            <a:spLocks noChangeArrowheads="1"/>
          </p:cNvSpPr>
          <p:nvPr/>
        </p:nvSpPr>
        <p:spPr bwMode="auto">
          <a:xfrm>
            <a:off x="183708" y="5769224"/>
            <a:ext cx="3169091" cy="861667"/>
          </a:xfrm>
          <a:prstGeom prst="rect">
            <a:avLst/>
          </a:prstGeom>
          <a:noFill/>
          <a:ln w="28575">
            <a:solidFill>
              <a:srgbClr val="660033"/>
            </a:solidFill>
            <a:miter lim="800000"/>
            <a:headEnd/>
            <a:tailEnd/>
          </a:ln>
          <a:effectLst>
            <a:outerShdw dist="35921" dir="2700000" algn="ctr" rotWithShape="0">
              <a:schemeClr val="bg1"/>
            </a:outerShdw>
          </a:effectLst>
        </p:spPr>
        <p:txBody>
          <a:bodyPr wrap="square" lIns="91334" tIns="45667" rIns="91334" bIns="45667">
            <a:spAutoFit/>
          </a:bodyPr>
          <a:lstStyle/>
          <a:p>
            <a:pPr marL="342900" marR="0" lvl="0" indent="-342900" algn="ctr" defTabSz="914400" rtl="1" eaLnBrk="1" fontAlgn="base" latinLnBrk="0" hangingPunct="1">
              <a:lnSpc>
                <a:spcPct val="100000"/>
              </a:lnSpc>
              <a:spcBef>
                <a:spcPct val="50000"/>
              </a:spcBef>
              <a:spcAft>
                <a:spcPct val="0"/>
              </a:spcAft>
              <a:buClrTx/>
              <a:buSzTx/>
              <a:buFontTx/>
              <a:buAutoNum type="arabicPeriod" startAt="8"/>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28: 30- 31</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لماذا تنتهي بهذه الطريقة؟</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 8-8: 40</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أعمال الرسل</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9-28</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2158" name="Text Box 74"/>
            <p:cNvSpPr txBox="1">
              <a:spLocks noChangeArrowheads="1"/>
            </p:cNvSpPr>
            <p:nvPr/>
          </p:nvSpPr>
          <p:spPr bwMode="auto">
            <a:xfrm>
              <a:off x="4512" y="528"/>
              <a:ext cx="960" cy="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نهاية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Adapted from Stanley D. Toussaint, BKC; Jeremy Chew, EAST</a:t>
            </a: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6375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DA125941-C786-8042-BFD9-7094B59CD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6"/>
          <a:stretch/>
        </p:blipFill>
        <p:spPr bwMode="auto">
          <a:xfrm>
            <a:off x="0" y="4"/>
            <a:ext cx="9145116" cy="6254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id="{7F727B97-A14D-E041-ABEE-4BF7CE2DFCFF}"/>
              </a:ext>
            </a:extLst>
          </p:cNvPr>
          <p:cNvSpPr txBox="1">
            <a:spLocks noChangeArrowheads="1"/>
          </p:cNvSpPr>
          <p:nvPr/>
        </p:nvSpPr>
        <p:spPr bwMode="auto">
          <a:xfrm>
            <a:off x="0" y="5666015"/>
            <a:ext cx="9144000" cy="1191985"/>
          </a:xfrm>
          <a:prstGeom prst="rect">
            <a:avLst/>
          </a:prstGeom>
          <a:solidFill>
            <a:schemeClr val="tx1"/>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321503" fontAlgn="base">
              <a:spcBef>
                <a:spcPct val="0"/>
              </a:spcBef>
              <a:spcAft>
                <a:spcPct val="0"/>
              </a:spcAft>
              <a:buClr>
                <a:srgbClr val="000000"/>
              </a:buClr>
              <a:buSzPct val="100000"/>
              <a:buFont typeface="Times New Roman" panose="02020603050405020304" pitchFamily="18" charset="0"/>
              <a:defRPr sz="3094" b="1">
                <a:solidFill>
                  <a:schemeClr val="bg1"/>
                </a:solidFill>
                <a:latin typeface="+mj-lt"/>
                <a:ea typeface="+mj-ea"/>
                <a:cs typeface="+mj-cs"/>
              </a:defRPr>
            </a:lvl1pPr>
            <a:lvl2pPr marL="522442" indent="-200939"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lang="ar-JO" dirty="0">
                <a:solidFill>
                  <a:srgbClr val="FFFFFF"/>
                </a:solidFill>
                <a:latin typeface="Arial" panose="020B0604020202020204" pitchFamily="34" charset="0"/>
                <a:cs typeface="Arial" panose="020B0604020202020204" pitchFamily="34" charset="0"/>
              </a:rPr>
              <a:t>لم يسمح بولس أن يتحول حرق المخطوطة إلى أعمال شغب لكنه خطط للمغادرة إرى روما (19: 21-22)</a:t>
            </a:r>
            <a:endParaRPr kumimoji="0" lang="en-US" sz="3094"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F5A2773-0F5B-E24F-8341-4ADB2A5FABFC}"/>
              </a:ext>
            </a:extLst>
          </p:cNvPr>
          <p:cNvSpPr>
            <a:spLocks noGrp="1"/>
          </p:cNvSpPr>
          <p:nvPr>
            <p:ph type="title" idx="4294967295"/>
          </p:nvPr>
        </p:nvSpPr>
        <p:spPr>
          <a:xfrm>
            <a:off x="150058" y="29469"/>
            <a:ext cx="5786028" cy="802686"/>
          </a:xfrm>
          <a:noFill/>
          <a:ln>
            <a:noFill/>
          </a:ln>
          <a:effectLst>
            <a:outerShdw blurRad="63500" dist="35921" dir="2700000" algn="ctr" rotWithShape="0">
              <a:srgbClr val="000000">
                <a:alpha val="74998"/>
              </a:srgbClr>
            </a:outerShdw>
          </a:effectLst>
        </p:spPr>
        <p:txBody>
          <a:bodyPr vert="horz" wrap="square" lIns="91435" tIns="45718" rIns="91435" bIns="45718" numCol="1" anchor="ctr" anchorCtr="0" compatLnSpc="1">
            <a:prstTxWarp prst="textNoShape">
              <a:avLst/>
            </a:prstTxWarp>
          </a:bodyPr>
          <a:lstStyle/>
          <a:p>
            <a:pPr defTabSz="914400" eaLnBrk="0" hangingPunct="0">
              <a:buClrTx/>
              <a:buSzTx/>
              <a:buFontTx/>
              <a:buNone/>
            </a:pPr>
            <a:r>
              <a:rPr lang="ar-JO" sz="3200" kern="0" dirty="0">
                <a:solidFill>
                  <a:srgbClr val="FFFFFF"/>
                </a:solidFill>
                <a:effectLst>
                  <a:glow rad="127000">
                    <a:srgbClr val="000000"/>
                  </a:glow>
                </a:effectLst>
                <a:ea typeface="ＭＳ Ｐゴシック" charset="0"/>
                <a:cs typeface="Arial" panose="020B0604020202020204" pitchFamily="34" charset="0"/>
              </a:rPr>
              <a:t>الإطار: السلام</a:t>
            </a:r>
            <a:endParaRPr lang="en-US" sz="3200" kern="0" dirty="0">
              <a:solidFill>
                <a:srgbClr val="FFFFFF"/>
              </a:solidFill>
              <a:effectLst>
                <a:glow rad="127000">
                  <a:srgbClr val="000000"/>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8085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13" name="Oval 58"/>
          <p:cNvSpPr>
            <a:spLocks noChangeArrowheads="1"/>
          </p:cNvSpPr>
          <p:nvPr/>
        </p:nvSpPr>
        <p:spPr bwMode="auto">
          <a:xfrm>
            <a:off x="5401620" y="1986469"/>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 Box 76"/>
          <p:cNvSpPr txBox="1">
            <a:spLocks noChangeArrowheads="1"/>
          </p:cNvSpPr>
          <p:nvPr/>
        </p:nvSpPr>
        <p:spPr bwMode="auto">
          <a:xfrm>
            <a:off x="3152662" y="154472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أفسس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Text Box 76">
            <a:extLst>
              <a:ext uri="{FF2B5EF4-FFF2-40B4-BE49-F238E27FC236}">
                <a16:creationId xmlns:a16="http://schemas.microsoft.com/office/drawing/2014/main" id="{B2C93DDF-7797-2546-B757-12E692B227BE}"/>
              </a:ext>
            </a:extLst>
          </p:cNvPr>
          <p:cNvSpPr txBox="1">
            <a:spLocks noChangeArrowheads="1"/>
          </p:cNvSpPr>
          <p:nvPr/>
        </p:nvSpPr>
        <p:spPr bwMode="auto">
          <a:xfrm>
            <a:off x="2078324" y="-39208"/>
            <a:ext cx="3242858"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مكدونية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a:t>
            </a:r>
            <a:r>
              <a:rPr lang="ar-JO" sz="24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تيموثاوس وأرسطس</a:t>
            </a:r>
            <a:r>
              <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7" name="Right Arrow 16">
            <a:extLst>
              <a:ext uri="{FF2B5EF4-FFF2-40B4-BE49-F238E27FC236}">
                <a16:creationId xmlns:a16="http://schemas.microsoft.com/office/drawing/2014/main" id="{C820AAA4-AC1D-024B-94FF-99A590AF7E01}"/>
              </a:ext>
            </a:extLst>
          </p:cNvPr>
          <p:cNvSpPr/>
          <p:nvPr/>
        </p:nvSpPr>
        <p:spPr bwMode="auto">
          <a:xfrm rot="14095115">
            <a:off x="4853986" y="926915"/>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5596098" y="1388706"/>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مقاطعة أسيا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F0F4F60C-E6EE-8846-B518-F7515BEF9D80}"/>
              </a:ext>
            </a:extLst>
          </p:cNvPr>
          <p:cNvSpPr txBox="1">
            <a:spLocks/>
          </p:cNvSpPr>
          <p:nvPr/>
        </p:nvSpPr>
        <p:spPr bwMode="auto">
          <a:xfrm>
            <a:off x="-4169" y="4233311"/>
            <a:ext cx="9144000" cy="272193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21 ولما كملت هذه الأمور وضع بولس في نفسه أنه بعدما يجتاز في مكدونية وأخائية يذهب إلى أورشليم، قائلاً: إني بعد ما أصير هناك ينبغي أن أرى رومية أيضاً 22فأرسل إلى مكدونية اثنين من الذين كانوا يخدمونه: تيموثاوس وأرسطوس، ولبث هو زماناً في أسيا.</a:t>
            </a:r>
            <a:r>
              <a:rPr kumimoji="0" lang="en-US"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أ</a:t>
            </a:r>
            <a:r>
              <a:rPr kumimoji="0" lang="ar-SA"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عمال</a:t>
            </a:r>
            <a:r>
              <a:rPr kumimoji="0" lang="ar-JO"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 19: 21-22</a:t>
            </a:r>
            <a:r>
              <a:rPr kumimoji="0" lang="en-US" sz="2800" b="1"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panose="020B0604020202020204" pitchFamily="34" charset="0"/>
                <a:cs typeface="Arial" panose="020B0604020202020204" pitchFamily="34" charset="0"/>
              </a:rPr>
              <a:t>)</a:t>
            </a:r>
          </a:p>
        </p:txBody>
      </p:sp>
      <p:sp>
        <p:nvSpPr>
          <p:cNvPr id="19" name="Text Box 76">
            <a:extLst>
              <a:ext uri="{FF2B5EF4-FFF2-40B4-BE49-F238E27FC236}">
                <a16:creationId xmlns:a16="http://schemas.microsoft.com/office/drawing/2014/main" id="{0DB4608E-EF2F-8E42-BB61-6AD6BF45A7EB}"/>
              </a:ext>
            </a:extLst>
          </p:cNvPr>
          <p:cNvSpPr txBox="1">
            <a:spLocks noChangeArrowheads="1"/>
          </p:cNvSpPr>
          <p:nvPr/>
        </p:nvSpPr>
        <p:spPr bwMode="auto">
          <a:xfrm>
            <a:off x="2911225" y="1701856"/>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أخائية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 name="Text Box 76">
            <a:extLst>
              <a:ext uri="{FF2B5EF4-FFF2-40B4-BE49-F238E27FC236}">
                <a16:creationId xmlns:a16="http://schemas.microsoft.com/office/drawing/2014/main" id="{8B722F7B-4677-3E4E-8750-C8FF4C362DDF}"/>
              </a:ext>
            </a:extLst>
          </p:cNvPr>
          <p:cNvSpPr txBox="1">
            <a:spLocks noChangeArrowheads="1"/>
          </p:cNvSpPr>
          <p:nvPr/>
        </p:nvSpPr>
        <p:spPr bwMode="auto">
          <a:xfrm>
            <a:off x="7676797" y="3441522"/>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أورشليم</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3" name="Oval 58">
            <a:extLst>
              <a:ext uri="{FF2B5EF4-FFF2-40B4-BE49-F238E27FC236}">
                <a16:creationId xmlns:a16="http://schemas.microsoft.com/office/drawing/2014/main" id="{23995C41-B7BB-E84B-B8D9-8188DB2CEC2D}"/>
              </a:ext>
            </a:extLst>
          </p:cNvPr>
          <p:cNvSpPr>
            <a:spLocks noChangeArrowheads="1"/>
          </p:cNvSpPr>
          <p:nvPr/>
        </p:nvSpPr>
        <p:spPr bwMode="auto">
          <a:xfrm>
            <a:off x="7969674" y="390191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Text Box 76">
            <a:extLst>
              <a:ext uri="{FF2B5EF4-FFF2-40B4-BE49-F238E27FC236}">
                <a16:creationId xmlns:a16="http://schemas.microsoft.com/office/drawing/2014/main" id="{12A831EF-D240-5C49-8136-BC42B9C0D1CF}"/>
              </a:ext>
            </a:extLst>
          </p:cNvPr>
          <p:cNvSpPr txBox="1">
            <a:spLocks noChangeArrowheads="1"/>
          </p:cNvSpPr>
          <p:nvPr/>
        </p:nvSpPr>
        <p:spPr bwMode="auto">
          <a:xfrm>
            <a:off x="785085" y="65809"/>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روما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6" name="Oval 58">
            <a:extLst>
              <a:ext uri="{FF2B5EF4-FFF2-40B4-BE49-F238E27FC236}">
                <a16:creationId xmlns:a16="http://schemas.microsoft.com/office/drawing/2014/main" id="{71E83F77-CF7F-5041-A72E-F06D887F78C7}"/>
              </a:ext>
            </a:extLst>
          </p:cNvPr>
          <p:cNvSpPr>
            <a:spLocks noChangeArrowheads="1"/>
          </p:cNvSpPr>
          <p:nvPr/>
        </p:nvSpPr>
        <p:spPr bwMode="auto">
          <a:xfrm>
            <a:off x="545290" y="20336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5498068"/>
      </p:ext>
    </p:extLst>
  </p:cSld>
  <p:clrMapOvr>
    <a:masterClrMapping/>
  </p:clrMapOvr>
  <p:transition>
    <p:cut/>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media1">
            <a:hlinkClick r:id="" action="ppaction://media"/>
            <a:extLst>
              <a:ext uri="{FF2B5EF4-FFF2-40B4-BE49-F238E27FC236}">
                <a16:creationId xmlns:a16="http://schemas.microsoft.com/office/drawing/2014/main" id="{CDF54437-9B95-4FF4-9979-532F15D06D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024" y="34925"/>
            <a:ext cx="8830114" cy="6788150"/>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ar-JO" sz="2800" b="1" dirty="0">
                <a:solidFill>
                  <a:srgbClr val="FFFFFF"/>
                </a:solidFill>
                <a:effectLst>
                  <a:glow rad="228600">
                    <a:schemeClr val="tx1">
                      <a:alpha val="76000"/>
                    </a:schemeClr>
                  </a:glow>
                </a:effectLst>
                <a:latin typeface="Arial" panose="020B0604020202020204" pitchFamily="34" charset="0"/>
                <a:ea typeface="ＭＳ Ｐゴシック" charset="0"/>
                <a:cs typeface="Arial" panose="020B0604020202020204" pitchFamily="34" charset="0"/>
              </a:rPr>
              <a:t>فيديو أرطاميس (ديانا) (أعمال 19: 23-41)</a:t>
            </a:r>
            <a:endParaRPr lang="en-US" sz="2800" b="1" dirty="0">
              <a:solidFill>
                <a:srgbClr val="FFFFFF"/>
              </a:solidFill>
              <a:effectLst>
                <a:glow rad="228600">
                  <a:schemeClr val="tx1">
                    <a:alpha val="76000"/>
                  </a:schemeClr>
                </a:glow>
              </a:effectLst>
              <a:latin typeface="Arial" panose="020B0604020202020204" pitchFamily="34" charset="0"/>
              <a:ea typeface="ＭＳ Ｐゴシック" charset="0"/>
              <a:cs typeface="Arial" panose="020B0604020202020204" pitchFamily="34" charset="0"/>
            </a:endParaRPr>
          </a:p>
        </p:txBody>
      </p:sp>
      <p:sp>
        <p:nvSpPr>
          <p:cNvPr id="540675" name="Text Box 37"/>
          <p:cNvSpPr txBox="1">
            <a:spLocks noChangeArrowheads="1"/>
          </p:cNvSpPr>
          <p:nvPr/>
        </p:nvSpPr>
        <p:spPr bwMode="auto">
          <a:xfrm>
            <a:off x="8155570" y="34925"/>
            <a:ext cx="901478"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18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ديمتريوس صانع الأصنام هو من بدأ أعمال الشعب في أفسس ـــ وليس بولس المسالم</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(أعمال الرسل 19: 23-41)</a:t>
            </a:r>
            <a:endParaRPr lang="en-US" sz="4000" dirty="0">
              <a:effectLst>
                <a:glow rad="127000">
                  <a:schemeClr val="tx1"/>
                </a:glow>
              </a:effectLst>
              <a:ea typeface="ＭＳ Ｐゴシック" charset="0"/>
            </a:endParaRP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934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720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429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524291" name="Title 1"/>
          <p:cNvSpPr>
            <a:spLocks noGrp="1"/>
          </p:cNvSpPr>
          <p:nvPr>
            <p:ph type="title" idx="4294967295"/>
          </p:nvPr>
        </p:nvSpPr>
        <p:spPr>
          <a:xfrm>
            <a:off x="0" y="5753100"/>
            <a:ext cx="4267200" cy="1206500"/>
          </a:xfrm>
          <a:solidFill>
            <a:srgbClr val="000000"/>
          </a:solidFill>
        </p:spPr>
        <p:txBody>
          <a:bodyPr/>
          <a:lstStyle/>
          <a:p>
            <a:pPr algn="ctr"/>
            <a:r>
              <a:rPr lang="ar-JO" sz="3600" b="1" dirty="0">
                <a:solidFill>
                  <a:srgbClr val="FFFFFF"/>
                </a:solidFill>
                <a:latin typeface="Arial" panose="020B0604020202020204" pitchFamily="34" charset="0"/>
                <a:cs typeface="Arial" panose="020B0604020202020204" pitchFamily="34" charset="0"/>
              </a:rPr>
              <a:t>كانت أفسس</a:t>
            </a:r>
            <a:br>
              <a:rPr lang="ar-JO" sz="3600" b="1" dirty="0">
                <a:solidFill>
                  <a:srgbClr val="FFFFFF"/>
                </a:solidFill>
                <a:latin typeface="Arial" panose="020B0604020202020204" pitchFamily="34" charset="0"/>
                <a:cs typeface="Arial" panose="020B0604020202020204" pitchFamily="34" charset="0"/>
              </a:rPr>
            </a:br>
            <a:r>
              <a:rPr lang="ar-JO" sz="3600" b="1" dirty="0">
                <a:solidFill>
                  <a:srgbClr val="FFFFFF"/>
                </a:solidFill>
                <a:latin typeface="Arial" panose="020B0604020202020204" pitchFamily="34" charset="0"/>
                <a:cs typeface="Arial" panose="020B0604020202020204" pitchFamily="34" charset="0"/>
              </a:rPr>
              <a:t>عاصمة آسيا</a:t>
            </a:r>
            <a:endParaRPr lang="en-US" sz="3600" b="1" dirty="0">
              <a:solidFill>
                <a:srgbClr val="FFFFFF"/>
              </a:solidFill>
              <a:latin typeface="Arial" panose="020B0604020202020204" pitchFamily="34" charset="0"/>
              <a:cs typeface="Arial" panose="020B0604020202020204" pitchFamily="34" charset="0"/>
            </a:endParaRPr>
          </a:p>
        </p:txBody>
      </p:sp>
      <p:sp>
        <p:nvSpPr>
          <p:cNvPr id="524292" name="Text Box 37"/>
          <p:cNvSpPr txBox="1">
            <a:spLocks noChangeArrowheads="1"/>
          </p:cNvSpPr>
          <p:nvPr/>
        </p:nvSpPr>
        <p:spPr bwMode="auto">
          <a:xfrm>
            <a:off x="8410864" y="34925"/>
            <a:ext cx="701102" cy="46383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6266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8" y="0"/>
            <a:ext cx="7959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ar-JO" dirty="0">
                <a:cs typeface="Arial" panose="020B0604020202020204" pitchFamily="34" charset="0"/>
              </a:rPr>
              <a:t>عاصمة الثقافة</a:t>
            </a:r>
            <a:endParaRPr lang="en-US" dirty="0">
              <a:cs typeface="Arial" panose="020B0604020202020204" pitchFamily="34" charset="0"/>
            </a:endParaRPr>
          </a:p>
        </p:txBody>
      </p:sp>
    </p:spTree>
    <p:extLst>
      <p:ext uri="{BB962C8B-B14F-4D97-AF65-F5344CB8AC3E}">
        <p14:creationId xmlns:p14="http://schemas.microsoft.com/office/powerpoint/2010/main" val="871580066"/>
      </p:ext>
    </p:extLst>
  </p:cSld>
  <p:clrMapOvr>
    <a:masterClrMapping/>
  </p:clrMapOvr>
  <p:transition>
    <p:cove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453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4"/>
            <a:ext cx="41576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31" name="Title 1"/>
          <p:cNvSpPr>
            <a:spLocks noGrp="1"/>
          </p:cNvSpPr>
          <p:nvPr>
            <p:ph type="title" idx="4294967295"/>
          </p:nvPr>
        </p:nvSpPr>
        <p:spPr>
          <a:xfrm>
            <a:off x="685800" y="508000"/>
            <a:ext cx="7772400" cy="1143000"/>
          </a:xfrm>
        </p:spPr>
        <p:txBody>
          <a:bodyPr/>
          <a:lstStyle/>
          <a:p>
            <a:r>
              <a:rPr lang="ar-JO" b="1" dirty="0">
                <a:latin typeface="Arial" panose="020B0604020202020204" pitchFamily="34" charset="0"/>
                <a:ea typeface="ＭＳ Ｐゴシック" charset="0"/>
                <a:cs typeface="Arial" panose="020B0604020202020204" pitchFamily="34" charset="0"/>
              </a:rPr>
              <a:t>الطرق الرخامية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9257"/>
          </a:xfrm>
          <a:effectLst>
            <a:outerShdw blurRad="63500" dist="35921" dir="2700000" algn="ctr" rotWithShape="0">
              <a:schemeClr val="tx2">
                <a:alpha val="74998"/>
              </a:schemeClr>
            </a:outerShdw>
          </a:effectLst>
        </p:spPr>
        <p:txBody>
          <a:bodyPr anchor="t"/>
          <a:lstStyle/>
          <a:p>
            <a:pPr>
              <a:defRPr/>
            </a:pPr>
            <a:r>
              <a:rPr lang="ar-JO" sz="7200" dirty="0">
                <a:effectLst>
                  <a:glow rad="127000">
                    <a:schemeClr val="tx1"/>
                  </a:glow>
                </a:effectLst>
                <a:ea typeface="ＭＳ Ｐゴシック" charset="0"/>
              </a:rPr>
              <a:t>أرطاميس</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المرأة العجيبة القديمة</a:t>
            </a:r>
            <a:endParaRPr lang="en-US" sz="4800" dirty="0">
              <a:effectLst>
                <a:glow rad="127000">
                  <a:schemeClr val="tx1"/>
                </a:glow>
              </a:effectLst>
              <a:ea typeface="ＭＳ Ｐゴシック" charset="0"/>
            </a:endParaRPr>
          </a:p>
        </p:txBody>
      </p:sp>
      <p:pic>
        <p:nvPicPr>
          <p:cNvPr id="31746" name="Picture 2" descr="Ephesus - Paul, Missions, Demetrius, and Wonder Woman? Acts 19:21-41 -  YouTube">
            <a:extLst>
              <a:ext uri="{FF2B5EF4-FFF2-40B4-BE49-F238E27FC236}">
                <a16:creationId xmlns:a16="http://schemas.microsoft.com/office/drawing/2014/main" id="{F68D6995-E70F-8247-8EFD-E53D2DF33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20"/>
          <a:stretch/>
        </p:blipFill>
        <p:spPr bwMode="auto">
          <a:xfrm>
            <a:off x="0" y="2139042"/>
            <a:ext cx="9144000" cy="386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4981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3248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53248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48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48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487" name="AutoShape 7"/>
          <p:cNvSpPr>
            <a:spLocks noChangeArrowheads="1"/>
          </p:cNvSpPr>
          <p:nvPr/>
        </p:nvSpPr>
        <p:spPr bwMode="auto">
          <a:xfrm rot="-5566981">
            <a:off x="63071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32488" name="Group 8"/>
          <p:cNvGrpSpPr>
            <a:grpSpLocks/>
          </p:cNvGrpSpPr>
          <p:nvPr/>
        </p:nvGrpSpPr>
        <p:grpSpPr bwMode="auto">
          <a:xfrm>
            <a:off x="0" y="228600"/>
            <a:ext cx="541338" cy="304800"/>
            <a:chOff x="4488" y="1488"/>
            <a:chExt cx="384" cy="192"/>
          </a:xfrm>
        </p:grpSpPr>
        <p:sp>
          <p:nvSpPr>
            <p:cNvPr id="5325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89" name="Group 11"/>
          <p:cNvGrpSpPr>
            <a:grpSpLocks/>
          </p:cNvGrpSpPr>
          <p:nvPr/>
        </p:nvGrpSpPr>
        <p:grpSpPr bwMode="auto">
          <a:xfrm>
            <a:off x="0" y="609601"/>
            <a:ext cx="541338" cy="304800"/>
            <a:chOff x="4488" y="1488"/>
            <a:chExt cx="384" cy="192"/>
          </a:xfrm>
        </p:grpSpPr>
        <p:sp>
          <p:nvSpPr>
            <p:cNvPr id="5325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0" name="Group 14"/>
          <p:cNvGrpSpPr>
            <a:grpSpLocks/>
          </p:cNvGrpSpPr>
          <p:nvPr/>
        </p:nvGrpSpPr>
        <p:grpSpPr bwMode="auto">
          <a:xfrm>
            <a:off x="0" y="990600"/>
            <a:ext cx="541338" cy="304800"/>
            <a:chOff x="4488" y="1488"/>
            <a:chExt cx="384" cy="192"/>
          </a:xfrm>
        </p:grpSpPr>
        <p:sp>
          <p:nvSpPr>
            <p:cNvPr id="5325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1" name="Group 17"/>
          <p:cNvGrpSpPr>
            <a:grpSpLocks/>
          </p:cNvGrpSpPr>
          <p:nvPr/>
        </p:nvGrpSpPr>
        <p:grpSpPr bwMode="auto">
          <a:xfrm>
            <a:off x="0" y="1371601"/>
            <a:ext cx="541338" cy="304800"/>
            <a:chOff x="4488" y="1488"/>
            <a:chExt cx="384" cy="192"/>
          </a:xfrm>
        </p:grpSpPr>
        <p:sp>
          <p:nvSpPr>
            <p:cNvPr id="5325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2" name="Group 20"/>
          <p:cNvGrpSpPr>
            <a:grpSpLocks/>
          </p:cNvGrpSpPr>
          <p:nvPr/>
        </p:nvGrpSpPr>
        <p:grpSpPr bwMode="auto">
          <a:xfrm>
            <a:off x="0" y="1752600"/>
            <a:ext cx="541338" cy="304800"/>
            <a:chOff x="4488" y="1488"/>
            <a:chExt cx="384" cy="192"/>
          </a:xfrm>
        </p:grpSpPr>
        <p:sp>
          <p:nvSpPr>
            <p:cNvPr id="5325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3" name="Group 23"/>
          <p:cNvGrpSpPr>
            <a:grpSpLocks/>
          </p:cNvGrpSpPr>
          <p:nvPr/>
        </p:nvGrpSpPr>
        <p:grpSpPr bwMode="auto">
          <a:xfrm>
            <a:off x="0" y="2133601"/>
            <a:ext cx="541338" cy="304800"/>
            <a:chOff x="4488" y="1488"/>
            <a:chExt cx="384" cy="192"/>
          </a:xfrm>
        </p:grpSpPr>
        <p:sp>
          <p:nvSpPr>
            <p:cNvPr id="5325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4" name="Group 26"/>
          <p:cNvGrpSpPr>
            <a:grpSpLocks/>
          </p:cNvGrpSpPr>
          <p:nvPr/>
        </p:nvGrpSpPr>
        <p:grpSpPr bwMode="auto">
          <a:xfrm>
            <a:off x="0" y="2514600"/>
            <a:ext cx="541338" cy="304800"/>
            <a:chOff x="4488" y="1488"/>
            <a:chExt cx="384" cy="192"/>
          </a:xfrm>
        </p:grpSpPr>
        <p:sp>
          <p:nvSpPr>
            <p:cNvPr id="5325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5" name="Group 29"/>
          <p:cNvGrpSpPr>
            <a:grpSpLocks/>
          </p:cNvGrpSpPr>
          <p:nvPr/>
        </p:nvGrpSpPr>
        <p:grpSpPr bwMode="auto">
          <a:xfrm>
            <a:off x="0" y="2895601"/>
            <a:ext cx="541338" cy="304800"/>
            <a:chOff x="4488" y="1488"/>
            <a:chExt cx="384" cy="192"/>
          </a:xfrm>
        </p:grpSpPr>
        <p:sp>
          <p:nvSpPr>
            <p:cNvPr id="5325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6" name="Group 32"/>
          <p:cNvGrpSpPr>
            <a:grpSpLocks/>
          </p:cNvGrpSpPr>
          <p:nvPr/>
        </p:nvGrpSpPr>
        <p:grpSpPr bwMode="auto">
          <a:xfrm>
            <a:off x="0" y="3276600"/>
            <a:ext cx="541338" cy="304800"/>
            <a:chOff x="4488" y="1488"/>
            <a:chExt cx="384" cy="192"/>
          </a:xfrm>
        </p:grpSpPr>
        <p:sp>
          <p:nvSpPr>
            <p:cNvPr id="5325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7" name="Group 35"/>
          <p:cNvGrpSpPr>
            <a:grpSpLocks/>
          </p:cNvGrpSpPr>
          <p:nvPr/>
        </p:nvGrpSpPr>
        <p:grpSpPr bwMode="auto">
          <a:xfrm>
            <a:off x="0" y="3657601"/>
            <a:ext cx="541338" cy="304800"/>
            <a:chOff x="4488" y="1488"/>
            <a:chExt cx="384" cy="192"/>
          </a:xfrm>
        </p:grpSpPr>
        <p:sp>
          <p:nvSpPr>
            <p:cNvPr id="5325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8" name="Group 38"/>
          <p:cNvGrpSpPr>
            <a:grpSpLocks/>
          </p:cNvGrpSpPr>
          <p:nvPr/>
        </p:nvGrpSpPr>
        <p:grpSpPr bwMode="auto">
          <a:xfrm>
            <a:off x="0" y="4038600"/>
            <a:ext cx="541338" cy="304800"/>
            <a:chOff x="4488" y="1488"/>
            <a:chExt cx="384" cy="192"/>
          </a:xfrm>
        </p:grpSpPr>
        <p:sp>
          <p:nvSpPr>
            <p:cNvPr id="5325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499" name="Group 41"/>
          <p:cNvGrpSpPr>
            <a:grpSpLocks/>
          </p:cNvGrpSpPr>
          <p:nvPr/>
        </p:nvGrpSpPr>
        <p:grpSpPr bwMode="auto">
          <a:xfrm>
            <a:off x="0" y="4419601"/>
            <a:ext cx="541338" cy="304800"/>
            <a:chOff x="4488" y="1488"/>
            <a:chExt cx="384" cy="192"/>
          </a:xfrm>
        </p:grpSpPr>
        <p:sp>
          <p:nvSpPr>
            <p:cNvPr id="5325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500" name="Group 44"/>
          <p:cNvGrpSpPr>
            <a:grpSpLocks/>
          </p:cNvGrpSpPr>
          <p:nvPr/>
        </p:nvGrpSpPr>
        <p:grpSpPr bwMode="auto">
          <a:xfrm>
            <a:off x="0" y="4800600"/>
            <a:ext cx="541338" cy="304800"/>
            <a:chOff x="4488" y="1488"/>
            <a:chExt cx="384" cy="192"/>
          </a:xfrm>
        </p:grpSpPr>
        <p:sp>
          <p:nvSpPr>
            <p:cNvPr id="5325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501" name="Group 47"/>
          <p:cNvGrpSpPr>
            <a:grpSpLocks/>
          </p:cNvGrpSpPr>
          <p:nvPr/>
        </p:nvGrpSpPr>
        <p:grpSpPr bwMode="auto">
          <a:xfrm>
            <a:off x="0" y="5181601"/>
            <a:ext cx="541338" cy="304800"/>
            <a:chOff x="4488" y="1488"/>
            <a:chExt cx="384" cy="192"/>
          </a:xfrm>
        </p:grpSpPr>
        <p:sp>
          <p:nvSpPr>
            <p:cNvPr id="5325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502" name="Group 50"/>
          <p:cNvGrpSpPr>
            <a:grpSpLocks/>
          </p:cNvGrpSpPr>
          <p:nvPr/>
        </p:nvGrpSpPr>
        <p:grpSpPr bwMode="auto">
          <a:xfrm>
            <a:off x="0" y="5562600"/>
            <a:ext cx="541338" cy="304800"/>
            <a:chOff x="4488" y="1488"/>
            <a:chExt cx="384" cy="192"/>
          </a:xfrm>
        </p:grpSpPr>
        <p:sp>
          <p:nvSpPr>
            <p:cNvPr id="5325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503" name="Group 53"/>
          <p:cNvGrpSpPr>
            <a:grpSpLocks/>
          </p:cNvGrpSpPr>
          <p:nvPr/>
        </p:nvGrpSpPr>
        <p:grpSpPr bwMode="auto">
          <a:xfrm>
            <a:off x="0" y="5943601"/>
            <a:ext cx="541338" cy="304800"/>
            <a:chOff x="4488" y="1488"/>
            <a:chExt cx="384" cy="192"/>
          </a:xfrm>
        </p:grpSpPr>
        <p:sp>
          <p:nvSpPr>
            <p:cNvPr id="5325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32504" name="Group 56"/>
          <p:cNvGrpSpPr>
            <a:grpSpLocks/>
          </p:cNvGrpSpPr>
          <p:nvPr/>
        </p:nvGrpSpPr>
        <p:grpSpPr bwMode="auto">
          <a:xfrm>
            <a:off x="0" y="6324600"/>
            <a:ext cx="541338" cy="304800"/>
            <a:chOff x="4488" y="1488"/>
            <a:chExt cx="384" cy="192"/>
          </a:xfrm>
        </p:grpSpPr>
        <p:sp>
          <p:nvSpPr>
            <p:cNvPr id="5325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25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32505" name="Title 1"/>
          <p:cNvSpPr>
            <a:spLocks noGrp="1"/>
          </p:cNvSpPr>
          <p:nvPr>
            <p:ph type="title"/>
          </p:nvPr>
        </p:nvSpPr>
        <p:spPr>
          <a:xfrm>
            <a:off x="457200" y="58738"/>
            <a:ext cx="8229600" cy="1143000"/>
          </a:xfrm>
        </p:spPr>
        <p:txBody>
          <a:bodyPr/>
          <a:lstStyle/>
          <a:p>
            <a:r>
              <a:rPr lang="ar-JO" sz="4000" dirty="0">
                <a:ea typeface="ＭＳ Ｐゴシック" charset="0"/>
                <a:cs typeface="Arial" panose="020B0604020202020204" pitchFamily="34" charset="0"/>
              </a:rPr>
              <a:t>أرطاميس، آلهة الخصوبة</a:t>
            </a:r>
            <a:endParaRPr lang="en-US" sz="4000" dirty="0">
              <a:ea typeface="ＭＳ Ｐゴシック" charset="0"/>
              <a:cs typeface="Arial" panose="020B060402020202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7698" name="Group 8"/>
          <p:cNvGrpSpPr>
            <a:grpSpLocks/>
          </p:cNvGrpSpPr>
          <p:nvPr/>
        </p:nvGrpSpPr>
        <p:grpSpPr bwMode="auto">
          <a:xfrm>
            <a:off x="-120745" y="1"/>
            <a:ext cx="9264745" cy="6134100"/>
            <a:chOff x="312" y="96"/>
            <a:chExt cx="5136" cy="3785"/>
          </a:xfrm>
        </p:grpSpPr>
        <p:pic>
          <p:nvPicPr>
            <p:cNvPr id="157699"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0"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idx="4294967295"/>
          </p:nvPr>
        </p:nvSpPr>
        <p:spPr>
          <a:xfrm>
            <a:off x="25400" y="6134100"/>
            <a:ext cx="9118600" cy="723900"/>
          </a:xfrm>
        </p:spPr>
        <p:txBody>
          <a:bodyPr/>
          <a:lstStyle/>
          <a:p>
            <a:r>
              <a:rPr lang="ar-JO" sz="3600" b="1" dirty="0">
                <a:solidFill>
                  <a:srgbClr val="FFFFFF"/>
                </a:solidFill>
                <a:latin typeface="Arial" panose="020B0604020202020204" pitchFamily="34" charset="0"/>
                <a:cs typeface="Arial" panose="020B0604020202020204" pitchFamily="34" charset="0"/>
              </a:rPr>
              <a:t>عجائب الدنيا السبع للعالم القديم</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1128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569914"/>
            <a:ext cx="9182100" cy="543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8627"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6" y="549276"/>
            <a:ext cx="3344863"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28" name="Title 1"/>
          <p:cNvSpPr>
            <a:spLocks noGrp="1"/>
          </p:cNvSpPr>
          <p:nvPr>
            <p:ph type="title" idx="4294967295"/>
          </p:nvPr>
        </p:nvSpPr>
        <p:spPr>
          <a:xfrm>
            <a:off x="0" y="115891"/>
            <a:ext cx="3708400" cy="1811337"/>
          </a:xfrm>
          <a:solidFill>
            <a:schemeClr val="tx1"/>
          </a:solidFill>
        </p:spPr>
        <p:txBody>
          <a:bodyPr/>
          <a:lstStyle/>
          <a:p>
            <a:pPr eaLnBrk="1" hangingPunct="1"/>
            <a:r>
              <a:rPr lang="ar-JO" sz="3600" dirty="0"/>
              <a:t>هيكل أرطاميس </a:t>
            </a:r>
            <a:br>
              <a:rPr lang="ar-JO" sz="3600" dirty="0"/>
            </a:br>
            <a:r>
              <a:rPr lang="ar-JO" sz="3600" dirty="0"/>
              <a:t>في أفسس</a:t>
            </a:r>
            <a:endParaRPr lang="en-US" sz="3600" dirty="0"/>
          </a:p>
        </p:txBody>
      </p:sp>
      <p:sp>
        <p:nvSpPr>
          <p:cNvPr id="538629" name="Text Box 37"/>
          <p:cNvSpPr txBox="1">
            <a:spLocks noChangeArrowheads="1"/>
          </p:cNvSpPr>
          <p:nvPr/>
        </p:nvSpPr>
        <p:spPr bwMode="auto">
          <a:xfrm>
            <a:off x="8172400" y="15875"/>
            <a:ext cx="911235"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1082811"/>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AB97291F-0A40-8146-AFA3-30EA30237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0"/>
            <a:ext cx="8689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6112042"/>
            <a:ext cx="9144000" cy="745958"/>
          </a:xfrm>
          <a:solidFill>
            <a:schemeClr val="tx1"/>
          </a:solidFill>
        </p:spPr>
        <p:txBody>
          <a:bodyPr/>
          <a:lstStyle/>
          <a:p>
            <a:r>
              <a:rPr lang="ar-JO" sz="3600" b="1" baseline="0" dirty="0">
                <a:solidFill>
                  <a:srgbClr val="FFFFFF"/>
                </a:solidFill>
                <a:latin typeface="Arial" panose="020B0604020202020204" pitchFamily="34" charset="0"/>
                <a:cs typeface="Arial" panose="020B0604020202020204" pitchFamily="34" charset="0"/>
              </a:rPr>
              <a:t>معبد ديانا (أرطاميس) في 2017</a:t>
            </a:r>
            <a:endParaRPr lang="en-US" sz="3600" b="1" dirty="0">
              <a:solidFill>
                <a:srgbClr val="FFFFFF"/>
              </a:solidFill>
              <a:latin typeface="Arial" panose="020B0604020202020204" pitchFamily="34" charset="0"/>
              <a:cs typeface="Arial" panose="020B0604020202020204" pitchFamily="34" charset="0"/>
            </a:endParaRPr>
          </a:p>
        </p:txBody>
      </p:sp>
      <p:sp>
        <p:nvSpPr>
          <p:cNvPr id="4"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69726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Eph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8286038" y="31829"/>
            <a:ext cx="771339"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180أ</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1269" name="Rectangle 5"/>
          <p:cNvSpPr>
            <a:spLocks noGrp="1" noChangeArrowheads="1"/>
          </p:cNvSpPr>
          <p:nvPr>
            <p:ph type="title" idx="4294967295"/>
          </p:nvPr>
        </p:nvSpPr>
        <p:spPr>
          <a:xfrm>
            <a:off x="2699792" y="0"/>
            <a:ext cx="5868987" cy="2308312"/>
          </a:xfrm>
          <a:effectLst>
            <a:outerShdw blurRad="63500" dist="35921" dir="2700000" algn="ctr" rotWithShape="0">
              <a:schemeClr val="bg2">
                <a:alpha val="74998"/>
              </a:schemeClr>
            </a:outerShdw>
          </a:effectLst>
        </p:spPr>
        <p:txBody>
          <a:bodyPr wrap="square" anchor="t">
            <a:spAutoFit/>
          </a:bodyPr>
          <a:lstStyle/>
          <a:p>
            <a:pPr algn="ctr" eaLnBrk="1" hangingPunct="1">
              <a:spcBef>
                <a:spcPct val="50000"/>
              </a:spcBef>
              <a:defRPr/>
            </a:pPr>
            <a:br>
              <a:rPr lang="en-US" sz="4800" dirty="0">
                <a:effectLst>
                  <a:outerShdw blurRad="38100" dist="38100" dir="2700000" algn="tl">
                    <a:srgbClr val="000000"/>
                  </a:outerShdw>
                </a:effectLst>
              </a:rPr>
            </a:br>
            <a:r>
              <a:rPr lang="ar-JO" sz="4800" dirty="0">
                <a:effectLst>
                  <a:outerShdw blurRad="38100" dist="38100" dir="2700000" algn="tl">
                    <a:srgbClr val="000000"/>
                  </a:outerShdw>
                </a:effectLst>
              </a:rPr>
              <a:t>مدرج أفسس </a:t>
            </a:r>
            <a:br>
              <a:rPr lang="ar-JO" sz="4800" dirty="0">
                <a:effectLst>
                  <a:outerShdw blurRad="38100" dist="38100" dir="2700000" algn="tl">
                    <a:srgbClr val="000000"/>
                  </a:outerShdw>
                </a:effectLst>
              </a:rPr>
            </a:br>
            <a:r>
              <a:rPr lang="ar-JO" sz="4800" dirty="0">
                <a:effectLst>
                  <a:outerShdw blurRad="38100" dist="38100" dir="2700000" algn="tl">
                    <a:srgbClr val="000000"/>
                  </a:outerShdw>
                </a:effectLst>
              </a:rPr>
              <a:t>في أعمال 19: 29</a:t>
            </a:r>
            <a:endParaRPr lang="en-US" sz="6000" dirty="0">
              <a:effectLst>
                <a:outerShdw blurRad="38100" dist="38100" dir="2700000" algn="tl">
                  <a:srgbClr val="000000"/>
                </a:outerShdw>
              </a:effectLst>
            </a:endParaRPr>
          </a:p>
        </p:txBody>
      </p:sp>
    </p:spTree>
    <p:extLst>
      <p:ext uri="{BB962C8B-B14F-4D97-AF65-F5344CB8AC3E}">
        <p14:creationId xmlns:p14="http://schemas.microsoft.com/office/powerpoint/2010/main" val="26101265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Leadership Lessons from a City Clerk - DaleTedder.com">
            <a:extLst>
              <a:ext uri="{FF2B5EF4-FFF2-40B4-BE49-F238E27FC236}">
                <a16:creationId xmlns:a16="http://schemas.microsoft.com/office/drawing/2014/main" id="{95ACC94A-5E80-004E-AE80-EC6EA53AFA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194"/>
          <a:stretch/>
        </p:blipFill>
        <p:spPr bwMode="auto">
          <a:xfrm>
            <a:off x="0" y="0"/>
            <a:ext cx="9144000" cy="4618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653" y="2742955"/>
            <a:ext cx="9162651" cy="1012616"/>
          </a:xfrm>
          <a:no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كاتب المدينة (أعمال 19: 35-41)</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 y="3755571"/>
            <a:ext cx="9144000" cy="2826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أغرى كبرياءهم (35-36)</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أكد على إيمانهم (37)</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شجع الإتهام القانوني (38-39)</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حذر من روما (40-41)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53600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129860"/>
          </a:xfrm>
          <a:solidFill>
            <a:schemeClr val="tx1"/>
          </a:solidFill>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المسيحيون = ضحايا الشغب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 وليسوا المحرضين على الشغب</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164184942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19595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ياتي المؤمنون بالسلام في المجتمع</a:t>
            </a:r>
            <a:endParaRPr lang="en-US" dirty="0">
              <a:effectLst>
                <a:glow rad="127000">
                  <a:schemeClr val="tx1"/>
                </a:glow>
              </a:effectLst>
              <a:ea typeface="ＭＳ Ｐゴシック" charset="0"/>
            </a:endParaRPr>
          </a:p>
        </p:txBody>
      </p:sp>
      <p:pic>
        <p:nvPicPr>
          <p:cNvPr id="22530" name="Picture 2" descr="Blessed Are The Peacemakers – Allelous Community Group">
            <a:extLst>
              <a:ext uri="{FF2B5EF4-FFF2-40B4-BE49-F238E27FC236}">
                <a16:creationId xmlns:a16="http://schemas.microsoft.com/office/drawing/2014/main" id="{544C832A-AEE2-0B42-9D2C-8179B48CA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7343"/>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9509D70-343B-4949-A793-D2565832A8CF}"/>
              </a:ext>
            </a:extLst>
          </p:cNvPr>
          <p:cNvSpPr txBox="1">
            <a:spLocks noChangeArrowheads="1"/>
          </p:cNvSpPr>
          <p:nvPr/>
        </p:nvSpPr>
        <p:spPr bwMode="auto">
          <a:xfrm>
            <a:off x="-16328" y="6061309"/>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الفكرة الرئيسية في أعمال 19: 21-41</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08632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تؤدي الوثنية إلى المشاكل</a:t>
            </a:r>
            <a:endParaRPr lang="en-US" sz="4800" dirty="0">
              <a:effectLst>
                <a:glow rad="127000">
                  <a:schemeClr val="tx1"/>
                </a:glow>
              </a:effectLst>
              <a:ea typeface="ＭＳ Ｐゴシック" charset="0"/>
            </a:endParaRPr>
          </a:p>
        </p:txBody>
      </p:sp>
      <p:pic>
        <p:nvPicPr>
          <p:cNvPr id="34818" name="Picture 2" descr="What Is Idolatry? - 5 Things Christians Need to Know">
            <a:extLst>
              <a:ext uri="{FF2B5EF4-FFF2-40B4-BE49-F238E27FC236}">
                <a16:creationId xmlns:a16="http://schemas.microsoft.com/office/drawing/2014/main" id="{5689D265-9070-E246-84EF-E141EB78D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9813"/>
            <a:ext cx="9144000" cy="477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3718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Artemis statue">
            <a:extLst>
              <a:ext uri="{FF2B5EF4-FFF2-40B4-BE49-F238E27FC236}">
                <a16:creationId xmlns:a16="http://schemas.microsoft.com/office/drawing/2014/main" id="{E668A777-9DDA-444B-BE20-96B52CE46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8" y="-33456"/>
            <a:ext cx="4238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196442" y="49785"/>
            <a:ext cx="4947558" cy="16973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ديانا (أرطاميس)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في أفسس</a:t>
            </a:r>
            <a:endParaRPr lang="en-US" sz="4800" dirty="0">
              <a:effectLst>
                <a:glow rad="127000">
                  <a:schemeClr val="tx1"/>
                </a:glow>
              </a:effectLst>
              <a:ea typeface="ＭＳ Ｐゴシック" charset="0"/>
            </a:endParaRPr>
          </a:p>
        </p:txBody>
      </p:sp>
      <p:pic>
        <p:nvPicPr>
          <p:cNvPr id="33794" name="Picture 2" descr="Home">
            <a:extLst>
              <a:ext uri="{FF2B5EF4-FFF2-40B4-BE49-F238E27FC236}">
                <a16:creationId xmlns:a16="http://schemas.microsoft.com/office/drawing/2014/main" id="{B62385E8-E41C-1C49-8AED-13970EED9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442" y="2049335"/>
            <a:ext cx="4947558" cy="475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5314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35052"/>
            <a:ext cx="9144000" cy="1581780"/>
          </a:xfrm>
          <a:effectLst>
            <a:outerShdw blurRad="63500" dist="35921" dir="2700000" algn="ctr" rotWithShape="0">
              <a:schemeClr val="tx2">
                <a:alpha val="74998"/>
              </a:schemeClr>
            </a:outerShdw>
          </a:effectLst>
        </p:spPr>
        <p:txBody>
          <a:bodyPr anchor="t"/>
          <a:lstStyle/>
          <a:p>
            <a:pPr>
              <a:lnSpc>
                <a:spcPct val="70000"/>
              </a:lnSpc>
              <a:defRPr/>
            </a:pPr>
            <a:r>
              <a:rPr lang="ar-JO" dirty="0">
                <a:effectLst>
                  <a:glow rad="127000">
                    <a:schemeClr val="tx1"/>
                  </a:glow>
                </a:effectLst>
                <a:ea typeface="ＭＳ Ｐゴシック" charset="0"/>
              </a:rPr>
              <a:t>كيف يمكنك أن </a:t>
            </a:r>
            <a:r>
              <a:rPr lang="ar-JO" sz="6600" dirty="0">
                <a:solidFill>
                  <a:srgbClr val="FFFF00"/>
                </a:solidFill>
                <a:effectLst>
                  <a:glow rad="127000">
                    <a:schemeClr val="tx1"/>
                  </a:glow>
                </a:effectLst>
                <a:ea typeface="ＭＳ Ｐゴシック" charset="0"/>
              </a:rPr>
              <a:t>تكون أميناً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لله في عالم الأصنام؟</a:t>
            </a:r>
            <a:endParaRPr lang="en-US" dirty="0">
              <a:effectLst>
                <a:glow rad="127000">
                  <a:schemeClr val="tx1"/>
                </a:glow>
              </a:effectLst>
              <a:ea typeface="ＭＳ Ｐゴシック" charset="0"/>
            </a:endParaRP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400" normalizeH="0" baseline="0" noProof="0" dirty="0">
                <a:ln>
                  <a:noFill/>
                </a:ln>
                <a:solidFill>
                  <a:srgbClr val="C81234"/>
                </a:solidFill>
                <a:effectLst/>
                <a:uLnTx/>
                <a:uFillTx/>
                <a:latin typeface="Arial" panose="020B0604020202020204" pitchFamily="34" charset="0"/>
                <a:ea typeface="ＭＳ Ｐゴシック" charset="0"/>
                <a:cs typeface="Arial" panose="020B0604020202020204" pitchFamily="34" charset="0"/>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4800" b="1" spc="400" dirty="0">
                <a:solidFill>
                  <a:srgbClr val="C81234"/>
                </a:solidFill>
                <a:latin typeface="Arial" panose="020B0604020202020204" pitchFamily="34" charset="0"/>
                <a:cs typeface="Arial" panose="020B0604020202020204" pitchFamily="34" charset="0"/>
              </a:rPr>
              <a:t>القلب</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u="none" strike="noStrike" kern="1200" cap="none" spc="400" normalizeH="0" baseline="0" noProof="0" dirty="0">
              <a:ln>
                <a:noFill/>
              </a:ln>
              <a:solidFill>
                <a:srgbClr val="C81234"/>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3">
            <a:extLst>
              <a:ext uri="{FF2B5EF4-FFF2-40B4-BE49-F238E27FC236}">
                <a16:creationId xmlns:a16="http://schemas.microsoft.com/office/drawing/2014/main" id="{CA59F73B-4BE8-B247-90BE-42DA523F87EF}"/>
              </a:ext>
            </a:extLst>
          </p:cNvPr>
          <p:cNvSpPr txBox="1">
            <a:spLocks/>
          </p:cNvSpPr>
          <p:nvPr/>
        </p:nvSpPr>
        <p:spPr bwMode="auto">
          <a:xfrm>
            <a:off x="141716" y="6194479"/>
            <a:ext cx="251117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pitchFamily="-108" charset="-128"/>
                <a:cs typeface="Arial" panose="020B0604020202020204" pitchFamily="34" charset="0"/>
              </a:rPr>
              <a:t>حزقيال 14: 3-6</a:t>
            </a:r>
            <a:endParaRPr kumimoji="0" lang="en-US" sz="2800" b="1"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itle 3">
            <a:extLst>
              <a:ext uri="{FF2B5EF4-FFF2-40B4-BE49-F238E27FC236}">
                <a16:creationId xmlns:a16="http://schemas.microsoft.com/office/drawing/2014/main" id="{AE16BDF2-20E7-CA45-A491-533C4A09A379}"/>
              </a:ext>
            </a:extLst>
          </p:cNvPr>
          <p:cNvSpPr txBox="1">
            <a:spLocks/>
          </p:cNvSpPr>
          <p:nvPr/>
        </p:nvSpPr>
        <p:spPr bwMode="auto">
          <a:xfrm>
            <a:off x="141716" y="2170734"/>
            <a:ext cx="8390723"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pitchFamily="-108" charset="-128"/>
                <a:cs typeface="Arial" panose="020B0604020202020204" pitchFamily="34" charset="0"/>
              </a:rPr>
              <a:t>المال</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pitchFamily="-108" charset="-128"/>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القوة</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الجنس</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الطعام</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اللذة</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التسلية</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الشرب</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العلم</a:t>
            </a:r>
            <a:endParaRPr kumimoji="0" lang="en-US"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a:p>
            <a:pPr marL="292100" marR="0" lvl="0" indent="-2921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rPr>
              <a:t>الكبرياء</a:t>
            </a:r>
            <a:endParaRPr kumimoji="0" lang="en-US" sz="3200" b="1"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233930"/>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لم يتغير الكثير</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عبر الأجيال</a:t>
            </a:r>
            <a:endParaRPr lang="en-US" sz="4800" dirty="0">
              <a:effectLst>
                <a:glow rad="127000">
                  <a:schemeClr val="tx1"/>
                </a:glow>
              </a:effectLst>
              <a:ea typeface="ＭＳ Ｐゴシック" charset="0"/>
            </a:endParaRPr>
          </a:p>
        </p:txBody>
      </p:sp>
      <p:grpSp>
        <p:nvGrpSpPr>
          <p:cNvPr id="6" name="Group 5">
            <a:extLst>
              <a:ext uri="{FF2B5EF4-FFF2-40B4-BE49-F238E27FC236}">
                <a16:creationId xmlns:a16="http://schemas.microsoft.com/office/drawing/2014/main" id="{5B8DA8DC-6262-0D16-6402-4EDD1AB8B8EE}"/>
              </a:ext>
            </a:extLst>
          </p:cNvPr>
          <p:cNvGrpSpPr/>
          <p:nvPr/>
        </p:nvGrpSpPr>
        <p:grpSpPr>
          <a:xfrm>
            <a:off x="179692" y="1689667"/>
            <a:ext cx="4392488" cy="5213615"/>
            <a:chOff x="179692" y="1689667"/>
            <a:chExt cx="4392488" cy="5213615"/>
          </a:xfrm>
        </p:grpSpPr>
        <p:pic>
          <p:nvPicPr>
            <p:cNvPr id="36866" name="Picture 2" descr="God hates Idolatry – Convoy Avenue Church of Christ">
              <a:extLst>
                <a:ext uri="{FF2B5EF4-FFF2-40B4-BE49-F238E27FC236}">
                  <a16:creationId xmlns:a16="http://schemas.microsoft.com/office/drawing/2014/main" id="{AFDE4881-9C2F-0D47-B669-2E762E954E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3" t="10156" r="52412" b="11637"/>
            <a:stretch/>
          </p:blipFill>
          <p:spPr bwMode="auto">
            <a:xfrm>
              <a:off x="467724" y="1689667"/>
              <a:ext cx="3816424" cy="43204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C3CDAAF-B4C8-1FEB-C5C8-602261238517}"/>
                </a:ext>
              </a:extLst>
            </p:cNvPr>
            <p:cNvSpPr txBox="1">
              <a:spLocks noChangeArrowheads="1"/>
            </p:cNvSpPr>
            <p:nvPr/>
          </p:nvSpPr>
          <p:spPr bwMode="auto">
            <a:xfrm>
              <a:off x="179692" y="6039186"/>
              <a:ext cx="439248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كنعان</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3F7C918B-199D-3E6B-4FBB-919D4AF16F88}"/>
              </a:ext>
            </a:extLst>
          </p:cNvPr>
          <p:cNvGrpSpPr/>
          <p:nvPr/>
        </p:nvGrpSpPr>
        <p:grpSpPr>
          <a:xfrm>
            <a:off x="4555937" y="1709617"/>
            <a:ext cx="4392488" cy="5189121"/>
            <a:chOff x="4555937" y="1709617"/>
            <a:chExt cx="4392488" cy="5189121"/>
          </a:xfrm>
        </p:grpSpPr>
        <p:sp>
          <p:nvSpPr>
            <p:cNvPr id="4" name="Rectangle 2">
              <a:extLst>
                <a:ext uri="{FF2B5EF4-FFF2-40B4-BE49-F238E27FC236}">
                  <a16:creationId xmlns:a16="http://schemas.microsoft.com/office/drawing/2014/main" id="{355E206A-B2AF-AEEA-E8DF-A41106AFE4AF}"/>
                </a:ext>
              </a:extLst>
            </p:cNvPr>
            <p:cNvSpPr txBox="1">
              <a:spLocks noChangeArrowheads="1"/>
            </p:cNvSpPr>
            <p:nvPr/>
          </p:nvSpPr>
          <p:spPr bwMode="auto">
            <a:xfrm>
              <a:off x="4555937" y="6034642"/>
              <a:ext cx="439248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وول ستريت</a:t>
              </a:r>
              <a:endParaRPr lang="en-US" sz="4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God hates Idolatry – Convoy Avenue Church of Christ">
              <a:extLst>
                <a:ext uri="{FF2B5EF4-FFF2-40B4-BE49-F238E27FC236}">
                  <a16:creationId xmlns:a16="http://schemas.microsoft.com/office/drawing/2014/main" id="{C2B70F69-DEE3-0806-22D7-B9FDEFF21B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36" t="10156" r="4157" b="11637"/>
            <a:stretch/>
          </p:blipFill>
          <p:spPr bwMode="auto">
            <a:xfrm>
              <a:off x="4809002" y="1709617"/>
              <a:ext cx="3886359" cy="43204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9203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236216"/>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الوثنية في الحقيقة</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هي عبادة الذات</a:t>
            </a:r>
            <a:endParaRPr lang="en-US" sz="4800" dirty="0">
              <a:effectLst>
                <a:glow rad="127000">
                  <a:schemeClr val="tx1"/>
                </a:glow>
              </a:effectLst>
              <a:ea typeface="ＭＳ Ｐゴシック" charset="0"/>
            </a:endParaRPr>
          </a:p>
        </p:txBody>
      </p:sp>
      <p:pic>
        <p:nvPicPr>
          <p:cNvPr id="35842" name="Picture 2" descr="What's at the Heart of Idolatry?&quot; - Project Inspired">
            <a:extLst>
              <a:ext uri="{FF2B5EF4-FFF2-40B4-BE49-F238E27FC236}">
                <a16:creationId xmlns:a16="http://schemas.microsoft.com/office/drawing/2014/main" id="{4D4882B4-D8E2-4C41-A849-63BA73425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1"/>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12405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54A2A9-26DA-E8E6-C3AD-CACF7DB4E515}"/>
              </a:ext>
            </a:extLst>
          </p:cNvPr>
          <p:cNvGrpSpPr/>
          <p:nvPr/>
        </p:nvGrpSpPr>
        <p:grpSpPr>
          <a:xfrm>
            <a:off x="22347" y="0"/>
            <a:ext cx="9144000" cy="6877842"/>
            <a:chOff x="0" y="-2"/>
            <a:chExt cx="9144000" cy="6877842"/>
          </a:xfrm>
        </p:grpSpPr>
        <p:pic>
          <p:nvPicPr>
            <p:cNvPr id="35844" name="Picture 4" descr="IDOLATRY – MAPLE AVENUE CHRISTIAN CHURCH">
              <a:extLst>
                <a:ext uri="{FF2B5EF4-FFF2-40B4-BE49-F238E27FC236}">
                  <a16:creationId xmlns:a16="http://schemas.microsoft.com/office/drawing/2014/main" id="{B72B82DD-2957-E24F-AE54-A3A05831B6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14" r="7050"/>
            <a:stretch/>
          </p:blipFill>
          <p:spPr bwMode="auto">
            <a:xfrm>
              <a:off x="0" y="-2"/>
              <a:ext cx="9144000" cy="68778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61CE9B2-427A-A1DF-8192-F279371BBD73}"/>
                </a:ext>
              </a:extLst>
            </p:cNvPr>
            <p:cNvSpPr/>
            <p:nvPr/>
          </p:nvSpPr>
          <p:spPr bwMode="auto">
            <a:xfrm>
              <a:off x="395536" y="4509120"/>
              <a:ext cx="7992888" cy="194421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7884" y="4293096"/>
            <a:ext cx="9144000" cy="2236216"/>
          </a:xfrm>
          <a:effectLst>
            <a:outerShdw blurRad="63500" dist="35921" dir="2700000" algn="ctr" rotWithShape="0">
              <a:schemeClr val="tx2">
                <a:alpha val="74998"/>
              </a:schemeClr>
            </a:outerShdw>
          </a:effectLst>
        </p:spPr>
        <p:txBody>
          <a:bodyPr anchor="ctr"/>
          <a:lstStyle/>
          <a:p>
            <a:pPr>
              <a:defRPr/>
            </a:pPr>
            <a:r>
              <a:rPr lang="ar-JO" sz="11500" dirty="0">
                <a:solidFill>
                  <a:srgbClr val="FDFF00"/>
                </a:solidFill>
                <a:effectLst>
                  <a:glow rad="127000">
                    <a:schemeClr val="tx1"/>
                  </a:glow>
                </a:effectLst>
                <a:ea typeface="ＭＳ Ｐゴシック" charset="0"/>
              </a:rPr>
              <a:t>الوثنية</a:t>
            </a:r>
            <a:endParaRPr lang="en-US" sz="11500" dirty="0">
              <a:solidFill>
                <a:srgbClr val="FDFF00"/>
              </a:solidFill>
              <a:effectLst>
                <a:glow rad="127000">
                  <a:schemeClr val="tx1"/>
                </a:glow>
              </a:effectLst>
              <a:ea typeface="ＭＳ Ｐゴシック" charset="0"/>
            </a:endParaRPr>
          </a:p>
        </p:txBody>
      </p:sp>
    </p:spTree>
    <p:extLst>
      <p:ext uri="{BB962C8B-B14F-4D97-AF65-F5344CB8AC3E}">
        <p14:creationId xmlns:p14="http://schemas.microsoft.com/office/powerpoint/2010/main" val="161891555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يؤدي الإنجيل إلى السلام</a:t>
            </a:r>
            <a:endParaRPr lang="en-US" sz="4800" dirty="0">
              <a:effectLst>
                <a:glow rad="127000">
                  <a:schemeClr val="tx1"/>
                </a:glow>
              </a:effectLst>
              <a:ea typeface="ＭＳ Ｐゴシック" charset="0"/>
            </a:endParaRP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oots of Peace">
            <a:extLst>
              <a:ext uri="{FF2B5EF4-FFF2-40B4-BE49-F238E27FC236}">
                <a16:creationId xmlns:a16="http://schemas.microsoft.com/office/drawing/2014/main" id="{856C9142-8B46-9E4F-956C-74ADFCDC9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944"/>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308264"/>
          </a:xfrm>
          <a:solidFill>
            <a:schemeClr val="tx1"/>
          </a:solidFill>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دعونا نواصل الإعلان السلمي للإنجيل الذي ميز الكنيسة الأولى</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05818583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70306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هل يمكن مصالحة هاتين؟</a:t>
            </a:r>
            <a:endParaRPr lang="en-US" dirty="0">
              <a:effectLst>
                <a:glow rad="127000">
                  <a:schemeClr val="tx1"/>
                </a:glow>
              </a:effectLst>
              <a:ea typeface="ＭＳ Ｐゴシック" charset="0"/>
            </a:endParaRPr>
          </a:p>
        </p:txBody>
      </p:sp>
      <p:pic>
        <p:nvPicPr>
          <p:cNvPr id="12290" name="Picture 2" descr="International Peace Day: List of educational institutions to study peace  and conflict studies in India | Education News,The Indian Express">
            <a:extLst>
              <a:ext uri="{FF2B5EF4-FFF2-40B4-BE49-F238E27FC236}">
                <a16:creationId xmlns:a16="http://schemas.microsoft.com/office/drawing/2014/main" id="{54F40A64-1EFD-4646-8E83-371DC6859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253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9FDDB61-166F-E64A-A720-DF45C6386343}"/>
              </a:ext>
            </a:extLst>
          </p:cNvPr>
          <p:cNvSpPr txBox="1">
            <a:spLocks noChangeArrowheads="1"/>
          </p:cNvSpPr>
          <p:nvPr/>
        </p:nvSpPr>
        <p:spPr bwMode="auto">
          <a:xfrm>
            <a:off x="0" y="1858270"/>
            <a:ext cx="4182534"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أتيت لأعطي سيفاً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A15A4769-31E7-E34C-A443-2EAFD8405E3D}"/>
              </a:ext>
            </a:extLst>
          </p:cNvPr>
          <p:cNvSpPr txBox="1">
            <a:spLocks noChangeArrowheads="1"/>
          </p:cNvSpPr>
          <p:nvPr/>
        </p:nvSpPr>
        <p:spPr bwMode="auto">
          <a:xfrm>
            <a:off x="4004734" y="1858270"/>
            <a:ext cx="5317067"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سلامي أعطيكم</a:t>
            </a: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يسوع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84212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8324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kumimoji="0" lang="ar-JO" sz="4000" u="none" strike="noStrike" kern="0" cap="none" spc="0" normalizeH="0" baseline="0" noProof="0" dirty="0">
                <a:ln>
                  <a:noFill/>
                </a:ln>
                <a:solidFill>
                  <a:srgbClr val="000000"/>
                </a:solidFill>
                <a:effectLst/>
                <a:uLnTx/>
                <a:uFillTx/>
                <a:ea typeface="ＭＳ Ｐゴシック" charset="0"/>
              </a:rPr>
              <a:t>من يأتي ب</a:t>
            </a:r>
            <a:r>
              <a:rPr kumimoji="0" lang="ar-JO" sz="4000" u="none" strike="noStrike" kern="0" cap="none" spc="0" normalizeH="0" baseline="0" noProof="0" dirty="0">
                <a:ln>
                  <a:noFill/>
                </a:ln>
                <a:solidFill>
                  <a:srgbClr val="FF0000"/>
                </a:solidFill>
                <a:effectLst/>
                <a:uLnTx/>
                <a:uFillTx/>
                <a:ea typeface="ＭＳ Ｐゴシック" charset="0"/>
              </a:rPr>
              <a:t>السلام</a:t>
            </a:r>
            <a:r>
              <a:rPr kumimoji="0" lang="ar-JO" sz="4000" u="none" strike="noStrike" kern="0" cap="none" spc="0" normalizeH="0" baseline="0" noProof="0" dirty="0">
                <a:ln>
                  <a:noFill/>
                </a:ln>
                <a:solidFill>
                  <a:srgbClr val="000000"/>
                </a:solidFill>
                <a:effectLst/>
                <a:uLnTx/>
                <a:uFillTx/>
                <a:ea typeface="ＭＳ Ｐゴシック" charset="0"/>
              </a:rPr>
              <a:t> في المجتمع أكثر؟</a:t>
            </a:r>
            <a:br>
              <a:rPr kumimoji="0" lang="ar-JO" sz="4000" u="none" strike="noStrike" kern="0" cap="none" spc="0" normalizeH="0" baseline="0" noProof="0" dirty="0">
                <a:ln>
                  <a:noFill/>
                </a:ln>
                <a:solidFill>
                  <a:srgbClr val="000000"/>
                </a:solidFill>
                <a:effectLst/>
                <a:uLnTx/>
                <a:uFillTx/>
                <a:ea typeface="ＭＳ Ｐゴシック" charset="0"/>
              </a:rPr>
            </a:br>
            <a:r>
              <a:rPr kumimoji="0" lang="ar-JO" sz="4000" u="none" strike="noStrike" kern="0" cap="none" spc="0" normalizeH="0" baseline="0" noProof="0" dirty="0">
                <a:ln>
                  <a:noFill/>
                </a:ln>
                <a:solidFill>
                  <a:srgbClr val="000000"/>
                </a:solidFill>
                <a:effectLst/>
                <a:uLnTx/>
                <a:uFillTx/>
                <a:ea typeface="ＭＳ Ｐゴシック" charset="0"/>
              </a:rPr>
              <a:t>المؤمنون أم غير المؤمنين بيسوع</a:t>
            </a:r>
            <a:endParaRPr lang="en-US" sz="4000" dirty="0">
              <a:solidFill>
                <a:schemeClr val="tx1"/>
              </a:solidFill>
              <a:effectLst/>
              <a:ea typeface="ＭＳ Ｐゴシック" charset="0"/>
              <a:cs typeface="ＭＳ Ｐゴシック" charset="0"/>
            </a:endParaRPr>
          </a:p>
        </p:txBody>
      </p:sp>
    </p:spTree>
    <p:extLst>
      <p:ext uri="{BB962C8B-B14F-4D97-AF65-F5344CB8AC3E}">
        <p14:creationId xmlns:p14="http://schemas.microsoft.com/office/powerpoint/2010/main" val="31550433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rnational Day of Living Together in Peace - 2019">
            <a:extLst>
              <a:ext uri="{FF2B5EF4-FFF2-40B4-BE49-F238E27FC236}">
                <a16:creationId xmlns:a16="http://schemas.microsoft.com/office/drawing/2014/main" id="{85BCE625-6B64-CB4D-A2B2-5E8F7C5C7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921"/>
            <a:ext cx="9144000" cy="3373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الفكرة الرئيسية في أعمال الرسل 19: 21-41</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100291"/>
            <a:ext cx="9144000" cy="18941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يأتي المؤمنون بالسلام في المجتمع</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15526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Advent: Prince of Peace – in All things">
            <a:extLst>
              <a:ext uri="{FF2B5EF4-FFF2-40B4-BE49-F238E27FC236}">
                <a16:creationId xmlns:a16="http://schemas.microsoft.com/office/drawing/2014/main" id="{EC0220D6-DD91-994A-8944-9A4DACC6E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76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767161"/>
            <a:ext cx="9144000" cy="1090839"/>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رئيس السلام (أش 9: 6)</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007768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صانع الأوثان ديمتريوس هو الذي بدأ أعمال الشغب في أفسس، وليس بولس المسالم (اعمال ١٩: ٢٣-٤١).</a:t>
            </a:r>
            <a:endParaRPr lang="en-US" sz="4000" dirty="0">
              <a:effectLst>
                <a:glow rad="127000">
                  <a:schemeClr val="tx1"/>
                </a:glow>
              </a:effectLst>
              <a:ea typeface="ＭＳ Ｐゴシック" charset="0"/>
            </a:endParaRP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925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يؤدي الإنجيل إلى السلام</a:t>
            </a:r>
            <a:endParaRPr lang="en-US" sz="4800" dirty="0">
              <a:effectLst>
                <a:glow rad="127000">
                  <a:schemeClr val="tx1"/>
                </a:glow>
              </a:effectLst>
              <a:ea typeface="ＭＳ Ｐゴシック" charset="0"/>
            </a:endParaRP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9528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lessed are the peacemakers for they shall be called the sons of God” -  LSESD">
            <a:extLst>
              <a:ext uri="{FF2B5EF4-FFF2-40B4-BE49-F238E27FC236}">
                <a16:creationId xmlns:a16="http://schemas.microsoft.com/office/drawing/2014/main" id="{DE81A384-2926-A94E-8FB6-8D3450B6C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9144000" cy="646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70461"/>
          </a:xfrm>
          <a:noFill/>
          <a:ln>
            <a:noFill/>
          </a:ln>
          <a:effectLst/>
        </p:spPr>
        <p:txBody>
          <a:bodyPr vert="horz" wrap="square" lIns="91435" tIns="45718" rIns="91435" bIns="45718" numCol="1" anchor="ctr" anchorCtr="0" compatLnSpc="1">
            <a:prstTxWarp prst="textNoShape">
              <a:avLst/>
            </a:prstTxWarp>
          </a:bodyPr>
          <a:lstStyle/>
          <a:p>
            <a:r>
              <a:rPr lang="ar-JO" dirty="0">
                <a:solidFill>
                  <a:schemeClr val="tx2"/>
                </a:solidFill>
                <a:effectLst>
                  <a:glow rad="127000">
                    <a:schemeClr val="bg1"/>
                  </a:glow>
                </a:effectLst>
                <a:ea typeface="ＭＳ Ｐゴシック" charset="0"/>
              </a:rPr>
              <a:t>مسابقة لوحة السلام</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425545626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40992"/>
            <a:ext cx="9144000" cy="1070461"/>
          </a:xfrm>
          <a:noFill/>
          <a:ln>
            <a:noFill/>
          </a:ln>
          <a:effectLst/>
        </p:spPr>
        <p:txBody>
          <a:bodyPr vert="horz" wrap="square" lIns="91435" tIns="45718" rIns="91435" bIns="45718" numCol="1" anchor="ctr" anchorCtr="0" compatLnSpc="1">
            <a:prstTxWarp prst="textNoShape">
              <a:avLst/>
            </a:prstTxWarp>
          </a:bodyPr>
          <a:lstStyle/>
          <a:p>
            <a:r>
              <a:rPr lang="en-US" dirty="0">
                <a:solidFill>
                  <a:schemeClr val="tx2"/>
                </a:solidFill>
                <a:effectLst>
                  <a:glow rad="127000">
                    <a:schemeClr val="bg1"/>
                  </a:glow>
                </a:effectLst>
                <a:ea typeface="ＭＳ Ｐゴシック" charset="0"/>
              </a:rPr>
              <a:t>Peace Picture Contest</a:t>
            </a:r>
          </a:p>
        </p:txBody>
      </p:sp>
      <p:pic>
        <p:nvPicPr>
          <p:cNvPr id="39938" name="Picture 2" descr="Serene Paintings | Fine Art America">
            <a:extLst>
              <a:ext uri="{FF2B5EF4-FFF2-40B4-BE49-F238E27FC236}">
                <a16:creationId xmlns:a16="http://schemas.microsoft.com/office/drawing/2014/main" id="{411E5F84-A075-BB4B-940C-DE39A973C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6846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Serene Ocean Paintings By Emma Fineman - IGNANT">
            <a:extLst>
              <a:ext uri="{FF2B5EF4-FFF2-40B4-BE49-F238E27FC236}">
                <a16:creationId xmlns:a16="http://schemas.microsoft.com/office/drawing/2014/main" id="{A6847644-CA13-674A-9366-6B1AFD733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81691">
            <a:off x="3859596" y="-68545"/>
            <a:ext cx="4697896" cy="469789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9942" name="Picture 6" descr="Serene Paintings | Fine Art America">
            <a:extLst>
              <a:ext uri="{FF2B5EF4-FFF2-40B4-BE49-F238E27FC236}">
                <a16:creationId xmlns:a16="http://schemas.microsoft.com/office/drawing/2014/main" id="{B14711E2-57EF-F14B-8562-EBC4EA664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0344" y="2617794"/>
            <a:ext cx="5399743" cy="405234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571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checkerboard(across)">
                                      <p:cBhvr>
                                        <p:cTn id="7" dur="500"/>
                                        <p:tgtEl>
                                          <p:spTgt spid="3994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checkerboard(across)">
                                      <p:cBhvr>
                                        <p:cTn id="12"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Find The Peace [part 2] - 24 Today">
            <a:extLst>
              <a:ext uri="{FF2B5EF4-FFF2-40B4-BE49-F238E27FC236}">
                <a16:creationId xmlns:a16="http://schemas.microsoft.com/office/drawing/2014/main" id="{34E4B2A2-3220-B443-9A55-3B48B6845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0"/>
            <a:ext cx="5387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nd The Peace [part 2] - 24 Today">
            <a:extLst>
              <a:ext uri="{FF2B5EF4-FFF2-40B4-BE49-F238E27FC236}">
                <a16:creationId xmlns:a16="http://schemas.microsoft.com/office/drawing/2014/main" id="{3DC74888-FCD6-274A-9B76-68B120498A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03" t="57025" r="33980" b="22142"/>
          <a:stretch/>
        </p:blipFill>
        <p:spPr bwMode="auto">
          <a:xfrm>
            <a:off x="360948" y="-2261874"/>
            <a:ext cx="8422104" cy="88914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الرابح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13420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5"/>
            <a:ext cx="9162651" cy="2317677"/>
          </a:xfrm>
          <a:noFill/>
        </p:spPr>
        <p:txBody>
          <a:bodyPr/>
          <a:lstStyle/>
          <a:p>
            <a:r>
              <a:rPr lang="ar-JO" sz="4800" dirty="0">
                <a:solidFill>
                  <a:schemeClr val="bg1"/>
                </a:solidFill>
                <a:effectLst>
                  <a:glow rad="101600">
                    <a:schemeClr val="tx1">
                      <a:alpha val="99000"/>
                    </a:schemeClr>
                  </a:glow>
                </a:effectLst>
              </a:rPr>
              <a:t>كيف نستبدل الأوثان بالسلام؟</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2003778"/>
            <a:ext cx="9144000" cy="33703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قوّي عائلتك</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685800" marR="0" lvl="0" indent="-6858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استخدم مالك من أجل السلام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685800" marR="0" lvl="0" indent="-6858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تلهب المشاعر</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839569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815975"/>
            <a:ext cx="8991600" cy="1089025"/>
          </a:xfrm>
          <a:noFill/>
          <a:ln>
            <a:noFill/>
          </a:ln>
          <a:effectLst>
            <a:outerShdw blurRad="63500" dist="53882"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ar-JO" sz="5400" b="1" dirty="0">
                <a:latin typeface="Arial" panose="020B0604020202020204" pitchFamily="34" charset="0"/>
                <a:cs typeface="Arial" panose="020B0604020202020204" pitchFamily="34" charset="0"/>
              </a:rPr>
              <a:t>هو سلامنا</a:t>
            </a:r>
            <a:endParaRPr lang="en-US" sz="54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2D8596F-1FB6-B041-A669-5577D70EA6FA}"/>
              </a:ext>
            </a:extLst>
          </p:cNvPr>
          <p:cNvSpPr/>
          <p:nvPr/>
        </p:nvSpPr>
        <p:spPr>
          <a:xfrm>
            <a:off x="0" y="5233263"/>
            <a:ext cx="9144000" cy="15081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CCLI Song # 28737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 1975 CCCM Music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Universal Music - Brentwood Benson Publishing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For use solely with the </a:t>
            </a:r>
            <a:r>
              <a:rPr kumimoji="0" lang="en-US" sz="1800" b="1" u="none" strike="noStrike" kern="1200" cap="none" spc="0" normalizeH="0" baseline="0" noProof="0" dirty="0" err="1">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SongSelect</a:t>
            </a:r>
            <a:r>
              <a:rPr kumimoji="0" lang="en-US" sz="1800" b="1"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ＭＳ Ｐゴシック"/>
                <a:cs typeface="Arial" panose="020B0604020202020204" pitchFamily="34" charset="0"/>
              </a:rPr>
              <a:t>®</a:t>
            </a:r>
          </a:p>
        </p:txBody>
      </p:sp>
      <p:sp>
        <p:nvSpPr>
          <p:cNvPr id="6" name="Rectangle 5">
            <a:extLst>
              <a:ext uri="{FF2B5EF4-FFF2-40B4-BE49-F238E27FC236}">
                <a16:creationId xmlns:a16="http://schemas.microsoft.com/office/drawing/2014/main" id="{1B7C1CF8-0D05-D948-91AB-D8D6673A00FD}"/>
              </a:ext>
            </a:extLst>
          </p:cNvPr>
          <p:cNvSpPr/>
          <p:nvPr/>
        </p:nvSpPr>
        <p:spPr>
          <a:xfrm>
            <a:off x="179512" y="1772816"/>
            <a:ext cx="8498161"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E5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كانديلا غروفز</a:t>
            </a:r>
            <a:endParaRPr kumimoji="0" lang="en-US" sz="3200" b="1" u="none" strike="noStrike" kern="1200" cap="none" spc="0" normalizeH="0" baseline="0" noProof="0" dirty="0">
              <a:ln>
                <a:noFill/>
              </a:ln>
              <a:solidFill>
                <a:srgbClr val="E5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17232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130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0" y="815975"/>
            <a:ext cx="7772400" cy="1089025"/>
          </a:xfrm>
          <a:effectLst>
            <a:outerShdw blurRad="63500" dist="53882" dir="2700000" algn="ctr" rotWithShape="0">
              <a:schemeClr val="bg2">
                <a:alpha val="74998"/>
              </a:schemeClr>
            </a:outerShdw>
          </a:effectLst>
        </p:spPr>
        <p:txBody>
          <a:bodyPr/>
          <a:lstStyle/>
          <a:p>
            <a:pPr algn="r" eaLnBrk="1" hangingPunct="1">
              <a:defRPr/>
            </a:pPr>
            <a:r>
              <a:rPr lang="ar-JO" sz="4800" b="1" dirty="0">
                <a:latin typeface="Arial" panose="020B0604020202020204" pitchFamily="34" charset="0"/>
                <a:cs typeface="Arial" panose="020B0604020202020204" pitchFamily="34" charset="0"/>
              </a:rPr>
              <a:t>هو سلامنا</a:t>
            </a:r>
            <a:endParaRPr lang="en-US" sz="4800" b="1" dirty="0">
              <a:latin typeface="Arial" panose="020B0604020202020204" pitchFamily="34" charset="0"/>
              <a:cs typeface="Arial" panose="020B0604020202020204" pitchFamily="34" charset="0"/>
            </a:endParaRPr>
          </a:p>
        </p:txBody>
      </p:sp>
      <p:sp>
        <p:nvSpPr>
          <p:cNvPr id="5124" name="Text Box 4"/>
          <p:cNvSpPr txBox="1">
            <a:spLocks noChangeArrowheads="1"/>
          </p:cNvSpPr>
          <p:nvPr/>
        </p:nvSpPr>
        <p:spPr bwMode="auto">
          <a:xfrm>
            <a:off x="5181600" y="6324600"/>
            <a:ext cx="3810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سلامنا          1 من 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هو سلامنا الذي </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هدم كل جدار.</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فهو سلامنا</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فهو سلامنا.</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(تكرار)</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سلامنا          2 من 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en-US" b="1" dirty="0">
                <a:latin typeface="Arial" panose="020B0604020202020204" pitchFamily="34" charset="0"/>
                <a:cs typeface="Arial" panose="020B0604020202020204" pitchFamily="34" charset="0"/>
              </a:rPr>
              <a:t>He is Our Peace</a:t>
            </a: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ألقوا كل همومكم عليه</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لأنه يهتم بكم.</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فهو سلامنا</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فهو سلامنا.</a:t>
            </a:r>
          </a:p>
          <a:p>
            <a:pPr marL="0" marR="0" lvl="0" indent="0" algn="r"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(تكرار)</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232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3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للسفر</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كن جزءً من خطة الله لإيصال رسالة الملكوت إلى 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a:p>
            <a:pPr marL="0" marR="0" lvl="0" indent="0" algn="r" defTabSz="456952"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ما</a:t>
            </a:r>
            <a:r>
              <a:rPr lang="ar-JO" sz="60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هو دورك في خطة الله التي بدأها في تاريخ الكنيسة المبكر؟</a:t>
            </a:r>
            <a:endParaRPr lang="en-US" sz="6000" b="1" dirty="0">
              <a:solidFill>
                <a:srgbClr val="E4AF33"/>
              </a:solidFill>
              <a:latin typeface="Arial" panose="020B0604020202020204" pitchFamily="34" charset="0"/>
              <a:ea typeface="Arial" charset="0"/>
              <a:cs typeface="Arial" panose="020B0604020202020204" pitchFamily="34"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السيادة ٢</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82413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br>
              <a:rPr lang="en-US" sz="8800" dirty="0">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ar-JO" sz="8800" dirty="0">
                <a:ea typeface="Osaka" charset="0"/>
                <a:cs typeface="Arial" panose="020B0604020202020204" pitchFamily="34" charset="0"/>
              </a:rPr>
              <a:t>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17</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418642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رحلات بولس التبشيرية الأولى و الثانية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5" name="Text Box 4"/>
          <p:cNvSpPr txBox="1">
            <a:spLocks noChangeArrowheads="1"/>
          </p:cNvSpPr>
          <p:nvPr/>
        </p:nvSpPr>
        <p:spPr bwMode="auto">
          <a:xfrm>
            <a:off x="8096254" y="76205"/>
            <a:ext cx="131625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134471" y="0"/>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5235" name="Text Box 2"/>
          <p:cNvSpPr txBox="1">
            <a:spLocks noChangeArrowheads="1"/>
          </p:cNvSpPr>
          <p:nvPr/>
        </p:nvSpPr>
        <p:spPr bwMode="auto">
          <a:xfrm>
            <a:off x="864997" y="6564868"/>
            <a:ext cx="866971"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 </a:t>
            </a:r>
            <a:r>
              <a:rPr lang="en-GB" sz="882" b="1" dirty="0">
                <a:solidFill>
                  <a:srgbClr val="FFFFFF"/>
                </a:solidFill>
                <a:latin typeface="Arial" panose="020B0604020202020204" pitchFamily="34" charset="0"/>
                <a:ea typeface="MS Gothic" charset="0"/>
                <a:cs typeface="Arial" panose="020B0604020202020204" pitchFamily="34" charset="0"/>
              </a:rPr>
              <a:t>2006</a:t>
            </a:r>
            <a:r>
              <a:rPr lang="en-GB" sz="794" b="1" dirty="0">
                <a:solidFill>
                  <a:srgbClr val="FFFFFF"/>
                </a:solidFill>
                <a:latin typeface="Arial" panose="020B0604020202020204" pitchFamily="34" charset="0"/>
                <a:ea typeface="MS Gothic" charset="0"/>
                <a:cs typeface="Arial" panose="020B0604020202020204" pitchFamily="34" charset="0"/>
              </a:rPr>
              <a:t> TBBMI</a:t>
            </a:r>
          </a:p>
        </p:txBody>
      </p:sp>
      <p:sp>
        <p:nvSpPr>
          <p:cNvPr id="95236" name="Rectangle 3"/>
          <p:cNvSpPr>
            <a:spLocks noChangeArrowheads="1"/>
          </p:cNvSpPr>
          <p:nvPr/>
        </p:nvSpPr>
        <p:spPr bwMode="auto">
          <a:xfrm>
            <a:off x="7838442"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defTabSz="397830" eaLnBrk="0" hangingPunct="0">
              <a:lnSpc>
                <a:spcPct val="93000"/>
              </a:lnSpc>
              <a:buClr>
                <a:srgbClr val="FFFFFF"/>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en-GB" sz="882" b="1" dirty="0">
                <a:solidFill>
                  <a:srgbClr val="FFFFFF"/>
                </a:solidFill>
                <a:latin typeface="Arial" panose="020B0604020202020204" pitchFamily="34" charset="0"/>
                <a:ea typeface="MS Gothic" charset="0"/>
                <a:cs typeface="Arial" panose="020B0604020202020204" pitchFamily="34" charset="0"/>
              </a:rPr>
              <a:t>9.65.08.</a:t>
            </a:r>
          </a:p>
        </p:txBody>
      </p:sp>
      <p:sp>
        <p:nvSpPr>
          <p:cNvPr id="95237"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48" tIns="40272" rIns="80548" bIns="40272"/>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95238"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5239"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1412"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412" b="1" dirty="0">
              <a:solidFill>
                <a:srgbClr val="FFFFFF"/>
              </a:solidFill>
              <a:latin typeface="Arial" panose="020B0604020202020204" pitchFamily="34" charset="0"/>
              <a:ea typeface="MS Gothic" charset="0"/>
              <a:cs typeface="Arial" panose="020B0604020202020204" pitchFamily="34" charset="0"/>
            </a:endParaRPr>
          </a:p>
        </p:txBody>
      </p:sp>
      <p:sp>
        <p:nvSpPr>
          <p:cNvPr id="95240"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41"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213"/>
              </a:spcBef>
              <a:buClr>
                <a:srgbClr val="FFA27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941" b="1" dirty="0">
                <a:solidFill>
                  <a:srgbClr val="FFA27C"/>
                </a:solidFill>
                <a:latin typeface="Arial" panose="020B0604020202020204" pitchFamily="34" charset="0"/>
                <a:ea typeface="MS Gothic" charset="0"/>
                <a:cs typeface="Arial" panose="020B0604020202020204" pitchFamily="34" charset="0"/>
              </a:rPr>
              <a:t> </a:t>
            </a:r>
          </a:p>
        </p:txBody>
      </p:sp>
      <p:sp>
        <p:nvSpPr>
          <p:cNvPr id="102410" name="Text Box 9"/>
          <p:cNvSpPr txBox="1">
            <a:spLocks noChangeArrowheads="1"/>
          </p:cNvSpPr>
          <p:nvPr/>
        </p:nvSpPr>
        <p:spPr bwMode="auto">
          <a:xfrm>
            <a:off x="2982180" y="3024193"/>
            <a:ext cx="180377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rPr>
              <a:t>روما</a:t>
            </a:r>
            <a:endParaRPr lang="en-GB"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endParaRPr>
          </a:p>
        </p:txBody>
      </p:sp>
      <p:sp>
        <p:nvSpPr>
          <p:cNvPr id="102411" name="Text Box 10"/>
          <p:cNvSpPr txBox="1">
            <a:spLocks noChangeArrowheads="1"/>
          </p:cNvSpPr>
          <p:nvPr/>
        </p:nvSpPr>
        <p:spPr bwMode="auto">
          <a:xfrm>
            <a:off x="6404165" y="4150386"/>
            <a:ext cx="281937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أنطاكية السورية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12" name="Text Box 11"/>
          <p:cNvSpPr txBox="1">
            <a:spLocks noChangeArrowheads="1"/>
          </p:cNvSpPr>
          <p:nvPr/>
        </p:nvSpPr>
        <p:spPr bwMode="auto">
          <a:xfrm>
            <a:off x="5923715" y="3501845"/>
            <a:ext cx="313042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أنطاكية </a:t>
            </a:r>
            <a:r>
              <a:rPr lang="ar-JO" sz="2206" b="1" dirty="0" err="1">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بيسيدية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13" name="Text Box 12"/>
          <p:cNvSpPr txBox="1">
            <a:spLocks noChangeArrowheads="1"/>
          </p:cNvSpPr>
          <p:nvPr/>
        </p:nvSpPr>
        <p:spPr bwMode="auto">
          <a:xfrm>
            <a:off x="5168714" y="3717558"/>
            <a:ext cx="1680882"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أفسس</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95246" name="Text Box 14"/>
          <p:cNvSpPr txBox="1">
            <a:spLocks noChangeArrowheads="1"/>
          </p:cNvSpPr>
          <p:nvPr/>
        </p:nvSpPr>
        <p:spPr bwMode="auto">
          <a:xfrm>
            <a:off x="4672853" y="3650317"/>
            <a:ext cx="298357" cy="545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58607" eaLnBrk="0" hangingPunct="0">
              <a:lnSpc>
                <a:spcPct val="93000"/>
              </a:lnSpc>
              <a:spcBef>
                <a:spcPts val="1985"/>
              </a:spcBef>
              <a:buClr>
                <a:srgbClr val="919191"/>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3177" b="1" dirty="0">
                <a:solidFill>
                  <a:srgbClr val="919191"/>
                </a:solidFill>
                <a:latin typeface="Arial" panose="020B0604020202020204" pitchFamily="34" charset="0"/>
                <a:ea typeface="MS Gothic" charset="0"/>
                <a:cs typeface="Arial" panose="020B0604020202020204" pitchFamily="34" charset="0"/>
              </a:rPr>
              <a:t>•</a:t>
            </a:r>
          </a:p>
        </p:txBody>
      </p:sp>
      <p:sp>
        <p:nvSpPr>
          <p:cNvPr id="102416" name="Text Box 15"/>
          <p:cNvSpPr txBox="1">
            <a:spLocks noChangeArrowheads="1"/>
          </p:cNvSpPr>
          <p:nvPr/>
        </p:nvSpPr>
        <p:spPr bwMode="auto">
          <a:xfrm>
            <a:off x="4623828" y="3076022"/>
            <a:ext cx="2171949"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مكدونية</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nvGrpSpPr>
          <p:cNvPr id="95248" name="Group 16"/>
          <p:cNvGrpSpPr>
            <a:grpSpLocks/>
          </p:cNvGrpSpPr>
          <p:nvPr/>
        </p:nvGrpSpPr>
        <p:grpSpPr bwMode="auto">
          <a:xfrm>
            <a:off x="1077166" y="2241177"/>
            <a:ext cx="7124140" cy="3734361"/>
            <a:chOff x="673" y="1600"/>
            <a:chExt cx="5086" cy="2666"/>
          </a:xfrm>
        </p:grpSpPr>
        <p:sp>
          <p:nvSpPr>
            <p:cNvPr id="102444" name="Text Box 17"/>
            <p:cNvSpPr txBox="1">
              <a:spLocks noChangeArrowheads="1"/>
            </p:cNvSpPr>
            <p:nvPr/>
          </p:nvSpPr>
          <p:spPr bwMode="auto">
            <a:xfrm>
              <a:off x="673" y="2759"/>
              <a:ext cx="1813"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أفريقيا</a:t>
              </a:r>
              <a:endParaRPr lang="en-GB"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5" name="Text Box 18"/>
            <p:cNvSpPr txBox="1">
              <a:spLocks noChangeArrowheads="1"/>
            </p:cNvSpPr>
            <p:nvPr/>
          </p:nvSpPr>
          <p:spPr bwMode="auto">
            <a:xfrm>
              <a:off x="4656" y="1957"/>
              <a:ext cx="1029"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2217"/>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آسيا</a:t>
              </a:r>
              <a:endParaRPr lang="en-GB" sz="353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6" name="Text Box 19"/>
            <p:cNvSpPr txBox="1">
              <a:spLocks noChangeArrowheads="1"/>
            </p:cNvSpPr>
            <p:nvPr/>
          </p:nvSpPr>
          <p:spPr bwMode="auto">
            <a:xfrm>
              <a:off x="803" y="1600"/>
              <a:ext cx="1998" cy="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985"/>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3177"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أوروبا</a:t>
              </a:r>
              <a:endParaRPr lang="en-GB" sz="3177"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7" name="Text Box 20"/>
            <p:cNvSpPr txBox="1">
              <a:spLocks noChangeArrowheads="1"/>
            </p:cNvSpPr>
            <p:nvPr/>
          </p:nvSpPr>
          <p:spPr bwMode="auto">
            <a:xfrm>
              <a:off x="4599" y="3922"/>
              <a:ext cx="1160"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710"/>
                </a:spcBef>
                <a:buClr>
                  <a:srgbClr val="0033CC"/>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735"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العربية</a:t>
              </a:r>
              <a:endParaRPr lang="en-GB" sz="2735"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sp>
        <p:nvSpPr>
          <p:cNvPr id="102418" name="Text Box 21"/>
          <p:cNvSpPr txBox="1">
            <a:spLocks noChangeArrowheads="1"/>
          </p:cNvSpPr>
          <p:nvPr/>
        </p:nvSpPr>
        <p:spPr bwMode="auto">
          <a:xfrm>
            <a:off x="6404162" y="4668658"/>
            <a:ext cx="2110463"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a:t>
            </a:r>
            <a:r>
              <a:rPr lang="ar-JO"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أورشليم</a:t>
            </a:r>
            <a:endParaRPr lang="en-GB" sz="2206"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nvGrpSpPr>
          <p:cNvPr id="3" name="Group 22"/>
          <p:cNvGrpSpPr>
            <a:grpSpLocks/>
          </p:cNvGrpSpPr>
          <p:nvPr/>
        </p:nvGrpSpPr>
        <p:grpSpPr bwMode="auto">
          <a:xfrm>
            <a:off x="858651" y="5475475"/>
            <a:ext cx="6155569" cy="1196228"/>
            <a:chOff x="517" y="3909"/>
            <a:chExt cx="4528"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5274" name="Rectangle 24"/>
            <p:cNvSpPr>
              <a:spLocks noChangeArrowheads="1"/>
            </p:cNvSpPr>
            <p:nvPr/>
          </p:nvSpPr>
          <p:spPr bwMode="auto">
            <a:xfrm>
              <a:off x="587" y="3933"/>
              <a:ext cx="4458" cy="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412" tIns="41294" rIns="79412" bIns="41294">
              <a:spAutoFit/>
            </a:bodyPr>
            <a:lstStyle/>
            <a:p>
              <a:pPr defTabSz="397830" eaLnBrk="0" hangingPunct="0">
                <a:lnSpc>
                  <a:spcPct val="93000"/>
                </a:lnSpc>
                <a:buClr>
                  <a:srgbClr val="000000"/>
                </a:buClr>
                <a:buSzPct val="100000"/>
                <a:tabLst>
                  <a:tab pos="0" algn="l"/>
                  <a:tab pos="799863" algn="l"/>
                  <a:tab pos="1603928" algn="l"/>
                  <a:tab pos="2409393" algn="l"/>
                  <a:tab pos="3214859" algn="l"/>
                  <a:tab pos="4020325" algn="l"/>
                  <a:tab pos="4828593" algn="l"/>
                  <a:tab pos="5631256" algn="l"/>
                  <a:tab pos="6436722" algn="l"/>
                  <a:tab pos="7242188" algn="l"/>
                  <a:tab pos="8047654" algn="l"/>
                  <a:tab pos="8854520" algn="l"/>
                </a:tabLst>
              </a:pPr>
              <a:r>
                <a:rPr lang="ar-JO" sz="2206" b="1" dirty="0">
                  <a:solidFill>
                    <a:srgbClr val="000000"/>
                  </a:solidFill>
                  <a:latin typeface="Arial" panose="020B0604020202020204" pitchFamily="34" charset="0"/>
                  <a:ea typeface="MS Gothic" charset="0"/>
                  <a:cs typeface="Arial" panose="020B0604020202020204" pitchFamily="34" charset="0"/>
                </a:rPr>
                <a:t>الأهمية: زرع العديد من الكنائس؛ الدعوة إلى </a:t>
              </a:r>
              <a:r>
                <a:rPr lang="ar-JO" sz="2206" b="1" u="sng" dirty="0">
                  <a:solidFill>
                    <a:srgbClr val="FF0000"/>
                  </a:solidFill>
                  <a:latin typeface="Arial" panose="020B0604020202020204" pitchFamily="34" charset="0"/>
                  <a:ea typeface="MS Gothic" charset="0"/>
                  <a:cs typeface="Arial" panose="020B0604020202020204" pitchFamily="34" charset="0"/>
                </a:rPr>
                <a:t>مكدونية</a:t>
              </a:r>
              <a:r>
                <a:rPr lang="ar-JO" sz="2206" b="1" dirty="0">
                  <a:solidFill>
                    <a:srgbClr val="000000"/>
                  </a:solidFill>
                  <a:latin typeface="Arial" panose="020B0604020202020204" pitchFamily="34" charset="0"/>
                  <a:ea typeface="MS Gothic" charset="0"/>
                  <a:cs typeface="Arial" panose="020B0604020202020204" pitchFamily="34" charset="0"/>
                </a:rPr>
                <a:t>، في الطريق إلى أثينا، الإله المجهول؛ آريوس باغوس؛ إقامة طويلة في </a:t>
              </a:r>
              <a:r>
                <a:rPr lang="ar-JO" sz="2206" b="1" u="sng" dirty="0">
                  <a:solidFill>
                    <a:srgbClr val="FF0000"/>
                  </a:solidFill>
                  <a:latin typeface="Arial" panose="020B0604020202020204" pitchFamily="34" charset="0"/>
                  <a:ea typeface="MS Gothic" charset="0"/>
                  <a:cs typeface="Arial" panose="020B0604020202020204" pitchFamily="34" charset="0"/>
                </a:rPr>
                <a:t>كورنثوس</a:t>
              </a:r>
              <a:r>
                <a:rPr lang="ar-JO" sz="2206" b="1" dirty="0">
                  <a:solidFill>
                    <a:srgbClr val="000000"/>
                  </a:solidFill>
                  <a:latin typeface="Arial" panose="020B0604020202020204" pitchFamily="34" charset="0"/>
                  <a:ea typeface="MS Gothic" charset="0"/>
                  <a:cs typeface="Arial" panose="020B0604020202020204" pitchFamily="34" charset="0"/>
                </a:rPr>
                <a:t>.</a:t>
              </a:r>
              <a:endParaRPr lang="en-GB" sz="2206" b="1" dirty="0">
                <a:solidFill>
                  <a:srgbClr val="000000"/>
                </a:solidFill>
                <a:latin typeface="Arial" panose="020B0604020202020204" pitchFamily="34" charset="0"/>
                <a:ea typeface="MS Gothic" charset="0"/>
                <a:cs typeface="Arial" panose="020B0604020202020204" pitchFamily="34" charset="0"/>
              </a:endParaRPr>
            </a:p>
          </p:txBody>
        </p:sp>
      </p:grpSp>
      <p:grpSp>
        <p:nvGrpSpPr>
          <p:cNvPr id="4" name="Group 25"/>
          <p:cNvGrpSpPr>
            <a:grpSpLocks/>
          </p:cNvGrpSpPr>
          <p:nvPr/>
        </p:nvGrpSpPr>
        <p:grpSpPr bwMode="auto">
          <a:xfrm>
            <a:off x="858652" y="4707872"/>
            <a:ext cx="5213537"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5272" name="Text Box 27"/>
            <p:cNvSpPr txBox="1">
              <a:spLocks noChangeArrowheads="1"/>
            </p:cNvSpPr>
            <p:nvPr/>
          </p:nvSpPr>
          <p:spPr bwMode="auto">
            <a:xfrm>
              <a:off x="547" y="3370"/>
              <a:ext cx="3692" cy="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765"/>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2824" b="1" dirty="0">
                  <a:solidFill>
                    <a:srgbClr val="000000"/>
                  </a:solidFill>
                  <a:latin typeface="Arial" panose="020B0604020202020204" pitchFamily="34" charset="0"/>
                  <a:ea typeface="MS Gothic" charset="0"/>
                  <a:cs typeface="Arial" panose="020B0604020202020204" pitchFamily="34" charset="0"/>
                </a:rPr>
                <a:t>2. الزخم </a:t>
              </a:r>
              <a:r>
                <a:rPr lang="ar-JO" sz="2824" b="1" u="sng" dirty="0">
                  <a:solidFill>
                    <a:srgbClr val="FF0000"/>
                  </a:solidFill>
                  <a:latin typeface="Arial" panose="020B0604020202020204" pitchFamily="34" charset="0"/>
                  <a:ea typeface="MS Gothic" charset="0"/>
                  <a:cs typeface="Arial" panose="020B0604020202020204" pitchFamily="34" charset="0"/>
                </a:rPr>
                <a:t>الأوروبي</a:t>
              </a:r>
              <a:endParaRPr lang="en-GB" sz="2824" b="1" dirty="0">
                <a:solidFill>
                  <a:srgbClr val="000000"/>
                </a:solidFill>
                <a:latin typeface="Arial" panose="020B0604020202020204" pitchFamily="34" charset="0"/>
                <a:ea typeface="MS Gothic" charset="0"/>
                <a:cs typeface="Arial" panose="020B0604020202020204" pitchFamily="34" charset="0"/>
              </a:endParaRPr>
            </a:p>
          </p:txBody>
        </p:sp>
      </p:grpSp>
      <p:sp>
        <p:nvSpPr>
          <p:cNvPr id="47132" name="Text Box 28"/>
          <p:cNvSpPr txBox="1">
            <a:spLocks noChangeArrowheads="1"/>
          </p:cNvSpPr>
          <p:nvPr/>
        </p:nvSpPr>
        <p:spPr bwMode="auto">
          <a:xfrm>
            <a:off x="820831" y="4188199"/>
            <a:ext cx="1666875"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9927" eaLnBrk="0" hangingPunct="0">
              <a:lnSpc>
                <a:spcPct val="93000"/>
              </a:lnSpc>
              <a:spcBef>
                <a:spcPts val="993"/>
              </a:spcBef>
              <a:buClr>
                <a:srgbClr val="000000"/>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1588" b="1" dirty="0">
                <a:solidFill>
                  <a:srgbClr val="000000"/>
                </a:solidFill>
                <a:latin typeface="Arial" panose="020B0604020202020204" pitchFamily="34" charset="0"/>
                <a:ea typeface="MS Gothic" charset="0"/>
                <a:cs typeface="Arial" panose="020B0604020202020204" pitchFamily="34" charset="0"/>
              </a:rPr>
              <a:t>أعمال الرسل 15- 18</a:t>
            </a:r>
            <a:endParaRPr lang="en-GB" sz="1588" b="1" dirty="0">
              <a:solidFill>
                <a:srgbClr val="000000"/>
              </a:solidFill>
              <a:latin typeface="Arial" panose="020B0604020202020204" pitchFamily="34" charset="0"/>
              <a:ea typeface="MS Gothic" charset="0"/>
              <a:cs typeface="Arial" panose="020B0604020202020204" pitchFamily="34" charset="0"/>
            </a:endParaRPr>
          </a:p>
        </p:txBody>
      </p:sp>
      <p:pic>
        <p:nvPicPr>
          <p:cNvPr id="47133" name="Picture 29"/>
          <p:cNvPicPr>
            <a:picLocks noChangeAspect="1" noChangeArrowheads="1"/>
          </p:cNvPicPr>
          <p:nvPr/>
        </p:nvPicPr>
        <p:blipFill>
          <a:blip r:embed="rId5"/>
          <a:srcRect/>
          <a:stretch>
            <a:fillRect/>
          </a:stretch>
        </p:blipFill>
        <p:spPr bwMode="auto">
          <a:xfrm>
            <a:off x="4833515" y="626972"/>
            <a:ext cx="3233319" cy="235631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428225" y="6227670"/>
            <a:ext cx="162485"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58607"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55" name="Text Box 32"/>
          <p:cNvSpPr txBox="1">
            <a:spLocks noChangeArrowheads="1"/>
          </p:cNvSpPr>
          <p:nvPr/>
        </p:nvSpPr>
        <p:spPr bwMode="auto">
          <a:xfrm>
            <a:off x="898552" y="6558545"/>
            <a:ext cx="812469" cy="1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497"/>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794" b="1" dirty="0">
                <a:solidFill>
                  <a:srgbClr val="FFFFFF"/>
                </a:solidFill>
                <a:latin typeface="Arial" panose="020B0604020202020204" pitchFamily="34" charset="0"/>
                <a:ea typeface="MS Gothic" charset="0"/>
                <a:cs typeface="Arial" panose="020B0604020202020204" pitchFamily="34" charset="0"/>
              </a:rPr>
              <a:t>©2006 TBBMI</a:t>
            </a:r>
          </a:p>
        </p:txBody>
      </p:sp>
      <p:sp>
        <p:nvSpPr>
          <p:cNvPr id="95256" name="Text Box 33"/>
          <p:cNvSpPr txBox="1">
            <a:spLocks noChangeArrowheads="1"/>
          </p:cNvSpPr>
          <p:nvPr/>
        </p:nvSpPr>
        <p:spPr bwMode="auto">
          <a:xfrm>
            <a:off x="8283583" y="6542456"/>
            <a:ext cx="285080"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55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882" b="1" dirty="0">
                <a:solidFill>
                  <a:srgbClr val="FFFFFF"/>
                </a:solidFill>
                <a:latin typeface="Arial" panose="020B0604020202020204" pitchFamily="34" charset="0"/>
                <a:ea typeface="MS Gothic" charset="0"/>
                <a:cs typeface="Arial" panose="020B0604020202020204" pitchFamily="34" charset="0"/>
              </a:rPr>
              <a:t>44</a:t>
            </a:r>
          </a:p>
        </p:txBody>
      </p:sp>
      <p:sp>
        <p:nvSpPr>
          <p:cNvPr id="95257" name="Text Box 34"/>
          <p:cNvSpPr txBox="1">
            <a:spLocks noChangeArrowheads="1"/>
          </p:cNvSpPr>
          <p:nvPr/>
        </p:nvSpPr>
        <p:spPr bwMode="auto">
          <a:xfrm>
            <a:off x="8580048" y="6487721"/>
            <a:ext cx="270654" cy="28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882"/>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en-GB" sz="1412" b="1" dirty="0">
                <a:solidFill>
                  <a:srgbClr val="FFFFFF"/>
                </a:solidFill>
                <a:latin typeface="Arial" panose="020B0604020202020204" pitchFamily="34" charset="0"/>
                <a:ea typeface="MS Gothic" charset="0"/>
                <a:cs typeface="Arial" panose="020B0604020202020204" pitchFamily="34" charset="0"/>
              </a:rPr>
              <a:t>5</a:t>
            </a:r>
          </a:p>
        </p:txBody>
      </p:sp>
      <p:grpSp>
        <p:nvGrpSpPr>
          <p:cNvPr id="5" name="Group 35"/>
          <p:cNvGrpSpPr>
            <a:grpSpLocks/>
          </p:cNvGrpSpPr>
          <p:nvPr/>
        </p:nvGrpSpPr>
        <p:grpSpPr bwMode="auto">
          <a:xfrm>
            <a:off x="1077166" y="705916"/>
            <a:ext cx="3604092"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ea typeface="MS Gothic" charset="0"/>
                <a:cs typeface="Arial" panose="020B0604020202020204" pitchFamily="34" charset="0"/>
              </a:endParaRPr>
            </a:p>
          </p:txBody>
        </p:sp>
        <p:sp>
          <p:nvSpPr>
            <p:cNvPr id="95270" name="Text Box 37"/>
            <p:cNvSpPr txBox="1">
              <a:spLocks noChangeArrowheads="1"/>
            </p:cNvSpPr>
            <p:nvPr/>
          </p:nvSpPr>
          <p:spPr bwMode="auto">
            <a:xfrm>
              <a:off x="575" y="1116"/>
              <a:ext cx="2573" cy="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rtl="1" eaLnBrk="0" hangingPunct="0">
                <a:lnSpc>
                  <a:spcPct val="93000"/>
                </a:lnSpc>
                <a:spcBef>
                  <a:spcPts val="3640"/>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pPr>
              <a:r>
                <a:rPr lang="ar-JO" sz="5824" b="1" dirty="0">
                  <a:solidFill>
                    <a:srgbClr val="FFEA18"/>
                  </a:solidFill>
                  <a:latin typeface="Arial" panose="020B0604020202020204" pitchFamily="34" charset="0"/>
                  <a:ea typeface="MS Gothic" charset="0"/>
                  <a:cs typeface="Arial" panose="020B0604020202020204" pitchFamily="34" charset="0"/>
                </a:rPr>
                <a:t>49 – 52 </a:t>
              </a:r>
              <a:br>
                <a:rPr lang="en-US" sz="5824" b="1" dirty="0">
                  <a:solidFill>
                    <a:srgbClr val="FFEA18"/>
                  </a:solidFill>
                  <a:latin typeface="Arial" panose="020B0604020202020204" pitchFamily="34" charset="0"/>
                  <a:ea typeface="MS Gothic" charset="0"/>
                  <a:cs typeface="Arial" panose="020B0604020202020204" pitchFamily="34" charset="0"/>
                </a:rPr>
              </a:br>
              <a:r>
                <a:rPr lang="ar-JO" sz="5824" b="1" dirty="0">
                  <a:solidFill>
                    <a:srgbClr val="FFEA18"/>
                  </a:solidFill>
                  <a:latin typeface="Arial" panose="020B0604020202020204" pitchFamily="34" charset="0"/>
                  <a:ea typeface="MS Gothic" charset="0"/>
                  <a:cs typeface="Arial" panose="020B0604020202020204" pitchFamily="34" charset="0"/>
                </a:rPr>
                <a:t>ب. م</a:t>
              </a:r>
            </a:p>
          </p:txBody>
        </p:sp>
      </p:grpSp>
      <p:sp>
        <p:nvSpPr>
          <p:cNvPr id="47142" name="AutoShape 38"/>
          <p:cNvSpPr>
            <a:spLocks noChangeArrowheads="1"/>
          </p:cNvSpPr>
          <p:nvPr/>
        </p:nvSpPr>
        <p:spPr bwMode="auto">
          <a:xfrm>
            <a:off x="5045448" y="1390931"/>
            <a:ext cx="2808475"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3" name="AutoShape 39"/>
          <p:cNvSpPr>
            <a:spLocks noChangeArrowheads="1"/>
          </p:cNvSpPr>
          <p:nvPr/>
        </p:nvSpPr>
        <p:spPr bwMode="auto">
          <a:xfrm rot="5400000">
            <a:off x="6514121" y="3786888"/>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4" name="AutoShape 40"/>
          <p:cNvSpPr>
            <a:spLocks noChangeArrowheads="1"/>
          </p:cNvSpPr>
          <p:nvPr/>
        </p:nvSpPr>
        <p:spPr bwMode="auto">
          <a:xfrm rot="1200000">
            <a:off x="5415243" y="3140449"/>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5" name="AutoShape 41"/>
          <p:cNvSpPr>
            <a:spLocks noChangeArrowheads="1"/>
          </p:cNvSpPr>
          <p:nvPr/>
        </p:nvSpPr>
        <p:spPr bwMode="auto">
          <a:xfrm rot="15180000">
            <a:off x="4782811" y="3642613"/>
            <a:ext cx="609320"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6" name="AutoShape 42"/>
          <p:cNvSpPr>
            <a:spLocks noChangeArrowheads="1"/>
          </p:cNvSpPr>
          <p:nvPr/>
        </p:nvSpPr>
        <p:spPr bwMode="auto">
          <a:xfrm rot="11640000">
            <a:off x="4866155" y="4385703"/>
            <a:ext cx="6079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7" name="AutoShape 43"/>
          <p:cNvSpPr>
            <a:spLocks noChangeArrowheads="1"/>
          </p:cNvSpPr>
          <p:nvPr/>
        </p:nvSpPr>
        <p:spPr bwMode="auto">
          <a:xfrm rot="11640000">
            <a:off x="5789240" y="4675655"/>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7149" name="Text Box 45"/>
          <p:cNvSpPr txBox="1">
            <a:spLocks noChangeArrowheads="1"/>
          </p:cNvSpPr>
          <p:nvPr/>
        </p:nvSpPr>
        <p:spPr bwMode="auto">
          <a:xfrm>
            <a:off x="4826146" y="2603026"/>
            <a:ext cx="3396783" cy="398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249" tIns="41205" rIns="79249" bIns="4120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58607" eaLnBrk="0" hangingPunct="0">
              <a:lnSpc>
                <a:spcPct val="93000"/>
              </a:lnSpc>
              <a:spcBef>
                <a:spcPts val="1103"/>
              </a:spcBef>
              <a:buClr>
                <a:srgbClr val="FFEA18"/>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rPr>
              <a:t>أثينا القديمة</a:t>
            </a:r>
            <a:endParaRPr lang="en-GB" sz="2206" b="1" dirty="0">
              <a:solidFill>
                <a:srgbClr val="FFEA18"/>
              </a:solidFill>
              <a:effectLst>
                <a:glow rad="101600">
                  <a:srgbClr val="000000"/>
                </a:glow>
              </a:effectLst>
              <a:latin typeface="Arial" panose="020B0604020202020204" pitchFamily="34" charset="0"/>
              <a:ea typeface="MS Gothic" charset="0"/>
              <a:cs typeface="Arial" panose="020B0604020202020204" pitchFamily="34" charset="0"/>
            </a:endParaRPr>
          </a:p>
        </p:txBody>
      </p:sp>
      <p:sp>
        <p:nvSpPr>
          <p:cNvPr id="95266" name="Title 1"/>
          <p:cNvSpPr>
            <a:spLocks noGrp="1"/>
          </p:cNvSpPr>
          <p:nvPr>
            <p:ph type="title" idx="4294967295"/>
          </p:nvPr>
        </p:nvSpPr>
        <p:spPr bwMode="auto">
          <a:xfrm>
            <a:off x="578504" y="-603717"/>
            <a:ext cx="7986993" cy="57710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2. "الزخم</a:t>
            </a:r>
            <a:r>
              <a:rPr lang="ar-JO" sz="2824" b="1" u="sng" dirty="0">
                <a:solidFill>
                  <a:srgbClr val="FF0000"/>
                </a:solidFill>
                <a:latin typeface="Arial" panose="020B0604020202020204" pitchFamily="34" charset="0"/>
                <a:cs typeface="Arial" panose="020B0604020202020204" pitchFamily="34" charset="0"/>
              </a:rPr>
              <a:t> الأوروبي</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6" name="Freeform 5"/>
          <p:cNvSpPr/>
          <p:nvPr/>
        </p:nvSpPr>
        <p:spPr>
          <a:xfrm>
            <a:off x="4706471" y="3210485"/>
            <a:ext cx="1902199"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0575" tIns="40286" rIns="80575" bIns="40286"/>
          <a:lstStyle/>
          <a:p>
            <a:pPr algn="l" defTabSz="402867" eaLnBrk="0" hangingPunct="0">
              <a:lnSpc>
                <a:spcPct val="93000"/>
              </a:lnSpc>
              <a:buClr>
                <a:srgbClr val="000000"/>
              </a:buClr>
              <a:buSzPct val="100000"/>
              <a:defRPr/>
            </a:pPr>
            <a:endParaRPr lang="en-US" sz="2206" b="1" dirty="0">
              <a:solidFill>
                <a:srgbClr val="FFFFFF"/>
              </a:solidFill>
              <a:effectLst>
                <a:outerShdw blurRad="50800" dist="1016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102414" name="Text Box 13"/>
          <p:cNvSpPr txBox="1">
            <a:spLocks noChangeArrowheads="1"/>
          </p:cNvSpPr>
          <p:nvPr/>
        </p:nvSpPr>
        <p:spPr bwMode="auto">
          <a:xfrm>
            <a:off x="3919258" y="3787595"/>
            <a:ext cx="1415181"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9927" eaLnBrk="0" hangingPunct="0">
              <a:lnSpc>
                <a:spcPct val="93000"/>
              </a:lnSpc>
              <a:spcBef>
                <a:spcPts val="1103"/>
              </a:spcBef>
              <a:buClr>
                <a:srgbClr val="FFFFFF"/>
              </a:buClr>
              <a:buSzPct val="100000"/>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lang="ar-JO"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rPr>
              <a:t>أثينا</a:t>
            </a:r>
            <a:endParaRPr lang="en-GB" sz="2206"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211016" y="632370"/>
            <a:ext cx="3928905"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تحويل</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الخد الآخر</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6882F2CF-1ED9-4745-87CA-5AC1ED74CAC6}"/>
              </a:ext>
            </a:extLst>
          </p:cNvPr>
          <p:cNvSpPr txBox="1">
            <a:spLocks noChangeArrowheads="1"/>
          </p:cNvSpPr>
          <p:nvPr/>
        </p:nvSpPr>
        <p:spPr bwMode="auto">
          <a:xfrm>
            <a:off x="345431" y="2718320"/>
            <a:ext cx="7843976"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8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35 ولما صار النهار أرسل الولاة الجلادين قائلين: أطلق ذينك الرجلين 36 فأخبر حافظ السجن بولس بهذا الكلام أن الولاة قد أرسلوا أن تطلقا، فاخرجا الآن واذهبا بسلام.</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6315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211016" y="632370"/>
            <a:ext cx="3928905"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تحويل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الخد الآخر</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6882F2CF-1ED9-4745-87CA-5AC1ED74CAC6}"/>
              </a:ext>
            </a:extLst>
          </p:cNvPr>
          <p:cNvSpPr txBox="1">
            <a:spLocks noChangeArrowheads="1"/>
          </p:cNvSpPr>
          <p:nvPr/>
        </p:nvSpPr>
        <p:spPr bwMode="auto">
          <a:xfrm>
            <a:off x="958380" y="2798707"/>
            <a:ext cx="7843976"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8000"/>
              </a:lnSpc>
              <a:spcBef>
                <a:spcPct val="0"/>
              </a:spcBef>
              <a:spcAft>
                <a:spcPct val="0"/>
              </a:spcAft>
              <a:buClrTx/>
              <a:buSzTx/>
              <a:buFontTx/>
              <a:buNone/>
              <a:tabLst/>
              <a:defRPr/>
            </a:pPr>
            <a:r>
              <a:rPr kumimoji="0" lang="ar-JO" sz="3600" b="1" u="sng"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متى 5: 39</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وأما أنا فأقول لكم: لا تقاوموا الشر بل من لطمك على خدك الأيمن فحول له الآخر أيضاً.</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6094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7" y="212236"/>
            <a:ext cx="8516745"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9F49F8D-705A-4314-B219-86CA7021442E}"/>
              </a:ext>
            </a:extLst>
          </p:cNvPr>
          <p:cNvSpPr txBox="1">
            <a:spLocks noChangeArrowheads="1"/>
          </p:cNvSpPr>
          <p:nvPr/>
        </p:nvSpPr>
        <p:spPr bwMode="auto">
          <a:xfrm>
            <a:off x="763674" y="1253483"/>
            <a:ext cx="7385539" cy="37516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فترة قصيرة من الزمن (3 أسابيع)</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وعظ في المجمع</a:t>
            </a:r>
          </a:p>
          <a:p>
            <a:pPr marR="0" lvl="0" algn="r" defTabSz="457200" rtl="0" eaLnBrk="0" fontAlgn="base" latinLnBrk="0" hangingPunct="0">
              <a:lnSpc>
                <a:spcPct val="100000"/>
              </a:lnSpc>
              <a:spcBef>
                <a:spcPct val="0"/>
              </a:spcBef>
              <a:spcAft>
                <a:spcPct val="0"/>
              </a:spcAft>
              <a:buClrTx/>
              <a:buSzTx/>
              <a:tabLst/>
              <a:defRPr/>
            </a:pPr>
            <a:r>
              <a:rPr lang="ar-JO" sz="3200" b="1" kern="0" noProof="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    (القيامة)</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بعض</a:t>
            </a: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 اليهود / </a:t>
            </a:r>
            <a:r>
              <a:rPr lang="ar-JO" sz="3200" b="1" kern="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الكثير</a:t>
            </a: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 من الأتقياء (خائفي الله) الرجال اليونانيين آمنوا</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قاومهم اليهود</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R="0" lvl="0" algn="l" defTabSz="457200" rtl="0" eaLnBrk="0" fontAlgn="base" latinLnBrk="0" hangingPunct="0">
              <a:lnSpc>
                <a:spcPct val="100000"/>
              </a:lnSpc>
              <a:spcBef>
                <a:spcPct val="0"/>
              </a:spcBef>
              <a:spcAft>
                <a:spcPct val="0"/>
              </a:spcAft>
              <a:buClrTx/>
              <a:buSzTx/>
              <a:tabLst/>
              <a:defRPr/>
            </a:pPr>
            <a:endParaRPr kumimoji="0" lang="en-US"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3796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fade">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fade">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fade">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8" y="212236"/>
            <a:ext cx="8162320"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بيرية</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789EF23-24EC-4AEB-AC4A-4BEF53F565C0}"/>
              </a:ext>
            </a:extLst>
          </p:cNvPr>
          <p:cNvSpPr txBox="1">
            <a:spLocks noChangeArrowheads="1"/>
          </p:cNvSpPr>
          <p:nvPr/>
        </p:nvSpPr>
        <p:spPr bwMode="auto">
          <a:xfrm>
            <a:off x="763674" y="1253483"/>
            <a:ext cx="738553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فترة قصيرة من الزمن</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وعظوا في المجمع</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بعض</a:t>
            </a: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 اليهود / </a:t>
            </a:r>
            <a:r>
              <a:rPr lang="ar-JO" sz="3200" b="1" kern="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الكثير</a:t>
            </a: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 من الرجال والنساء اليونانيين البارزين آمنوا</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قاومهم اليهود من تسالونيكي</a:t>
            </a:r>
            <a:endParaRPr kumimoji="0" lang="en-US"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5389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8E9F62-4522-4F1E-A4A6-B09A8169DC18}"/>
              </a:ext>
            </a:extLst>
          </p:cNvPr>
          <p:cNvSpPr/>
          <p:nvPr/>
        </p:nvSpPr>
        <p:spPr>
          <a:xfrm rot="16200000">
            <a:off x="3946839" y="1636257"/>
            <a:ext cx="1328197" cy="778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7" y="212236"/>
            <a:ext cx="778747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kern="0" dirty="0">
                <a:solidFill>
                  <a:prstClr val="white"/>
                </a:solidFill>
                <a:effectLst>
                  <a:glow rad="127000">
                    <a:prstClr val="black"/>
                  </a:glow>
                </a:effectLst>
                <a:latin typeface="Arial" panose="020B0604020202020204" pitchFamily="34" charset="0"/>
                <a:ea typeface="ＭＳ Ｐゴシック" charset="0"/>
                <a:cs typeface="Arial" panose="020B0604020202020204" pitchFamily="34" charset="0"/>
              </a:rPr>
              <a:t>تسالونيكي</a:t>
            </a:r>
            <a:r>
              <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بيرية</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9F49F8D-705A-4314-B219-86CA7021442E}"/>
              </a:ext>
            </a:extLst>
          </p:cNvPr>
          <p:cNvSpPr txBox="1">
            <a:spLocks noChangeArrowheads="1"/>
          </p:cNvSpPr>
          <p:nvPr/>
        </p:nvSpPr>
        <p:spPr bwMode="auto">
          <a:xfrm>
            <a:off x="668215" y="1223343"/>
            <a:ext cx="3903785"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بعض </a:t>
            </a:r>
            <a:r>
              <a:rPr kumimoji="0" lang="ar-JO" sz="3200" b="1" u="none" strike="noStrike" kern="0" cap="none" spc="0" normalizeH="0" baseline="0" noProof="0" dirty="0">
                <a:ln>
                  <a:noFill/>
                </a:ln>
                <a:effectLst>
                  <a:glow rad="127000">
                    <a:prstClr val="black"/>
                  </a:glow>
                </a:effectLst>
                <a:uLnTx/>
                <a:uFillTx/>
                <a:latin typeface="Arial" panose="020B0604020202020204" pitchFamily="34" charset="0"/>
                <a:ea typeface="ＭＳ Ｐゴシック" charset="0"/>
                <a:cs typeface="Arial" panose="020B0604020202020204" pitchFamily="34" charset="0"/>
              </a:rPr>
              <a:t>اليهود آمنوا</a:t>
            </a:r>
            <a:endParaRPr kumimoji="0" lang="en-US" sz="3200" b="1" u="none" strike="noStrike" kern="0" cap="none" spc="0" normalizeH="0" baseline="0" noProof="0" dirty="0">
              <a:ln>
                <a:noFill/>
              </a:ln>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8728286-8654-45DE-8A48-FEC94294F1F7}"/>
              </a:ext>
            </a:extLst>
          </p:cNvPr>
          <p:cNvSpPr/>
          <p:nvPr/>
        </p:nvSpPr>
        <p:spPr>
          <a:xfrm>
            <a:off x="638070" y="975091"/>
            <a:ext cx="7998235" cy="720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E71F9764-24A8-4CA2-B0FB-C4D617510B36}"/>
              </a:ext>
            </a:extLst>
          </p:cNvPr>
          <p:cNvSpPr txBox="1">
            <a:spLocks noChangeArrowheads="1"/>
          </p:cNvSpPr>
          <p:nvPr/>
        </p:nvSpPr>
        <p:spPr bwMode="auto">
          <a:xfrm>
            <a:off x="4649875" y="1303730"/>
            <a:ext cx="3986430"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الكثير </a:t>
            </a:r>
            <a:r>
              <a:rPr kumimoji="0" lang="ar-JO" sz="3200" b="1" u="none" strike="noStrike" kern="0" cap="none" spc="0" normalizeH="0" baseline="0" noProof="0" dirty="0">
                <a:ln>
                  <a:noFill/>
                </a:ln>
                <a:effectLst>
                  <a:glow rad="127000">
                    <a:prstClr val="black"/>
                  </a:glow>
                </a:effectLst>
                <a:uLnTx/>
                <a:uFillTx/>
                <a:latin typeface="Arial" panose="020B0604020202020204" pitchFamily="34" charset="0"/>
                <a:ea typeface="ＭＳ Ｐゴシック" charset="0"/>
                <a:cs typeface="Arial" panose="020B0604020202020204" pitchFamily="34" charset="0"/>
              </a:rPr>
              <a:t>من اليهود آمنوا</a:t>
            </a:r>
            <a:endParaRPr kumimoji="0" lang="en-US" sz="3200" b="1" u="none" strike="noStrike" kern="0" cap="none" spc="0" normalizeH="0" baseline="0" noProof="0" dirty="0">
              <a:ln>
                <a:noFill/>
              </a:ln>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CA1CF7B7-6BA3-43C8-97F2-C4094B106E4F}"/>
              </a:ext>
            </a:extLst>
          </p:cNvPr>
          <p:cNvSpPr txBox="1">
            <a:spLocks noChangeArrowheads="1"/>
          </p:cNvSpPr>
          <p:nvPr/>
        </p:nvSpPr>
        <p:spPr bwMode="auto">
          <a:xfrm>
            <a:off x="668215" y="2543906"/>
            <a:ext cx="8091437"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28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17: 11 كان هؤلاء أشرف من الذين في تسالونيكي، فقبلوا الكلمة بكل نشاط فاحصين الكتب كل يوم: هل هذه الأمور هكذا؟</a:t>
            </a: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pic>
        <p:nvPicPr>
          <p:cNvPr id="4" name="Picture 3">
            <a:extLst>
              <a:ext uri="{FF2B5EF4-FFF2-40B4-BE49-F238E27FC236}">
                <a16:creationId xmlns:a16="http://schemas.microsoft.com/office/drawing/2014/main" id="{447C39CB-81BE-4967-B764-E091C5EE7F6A}"/>
              </a:ext>
            </a:extLst>
          </p:cNvPr>
          <p:cNvPicPr>
            <a:picLocks noChangeAspect="1"/>
          </p:cNvPicPr>
          <p:nvPr/>
        </p:nvPicPr>
        <p:blipFill>
          <a:blip r:embed="rId3"/>
          <a:stretch>
            <a:fillRect/>
          </a:stretch>
        </p:blipFill>
        <p:spPr>
          <a:xfrm>
            <a:off x="0" y="4940435"/>
            <a:ext cx="9144000" cy="1884947"/>
          </a:xfrm>
          <a:prstGeom prst="rect">
            <a:avLst/>
          </a:prstGeom>
        </p:spPr>
      </p:pic>
    </p:spTree>
    <p:extLst>
      <p:ext uri="{BB962C8B-B14F-4D97-AF65-F5344CB8AC3E}">
        <p14:creationId xmlns:p14="http://schemas.microsoft.com/office/powerpoint/2010/main" val="3895629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36187" y="2273030"/>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يعلن الله عن نفسه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effectLst>
                  <a:glow rad="127000">
                    <a:srgbClr val="000000"/>
                  </a:glow>
                </a:effectLst>
                <a:latin typeface="Arial" panose="020B0604020202020204" pitchFamily="34" charset="0"/>
                <a:ea typeface="ＭＳ Ｐゴシック" charset="0"/>
                <a:cs typeface="Arial" panose="020B0604020202020204" pitchFamily="34" charset="0"/>
              </a:rPr>
              <a:t>(من خلال كلمته)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لهؤلاء الذين يطلبونه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ويعبدونه </a:t>
            </a:r>
            <a:r>
              <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6237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37621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58">
            <a:extLst>
              <a:ext uri="{FF2B5EF4-FFF2-40B4-BE49-F238E27FC236}">
                <a16:creationId xmlns:a16="http://schemas.microsoft.com/office/drawing/2014/main" id="{FE32E3E5-CAB4-41E8-871D-E60BAE7D1AC4}"/>
              </a:ext>
            </a:extLst>
          </p:cNvPr>
          <p:cNvSpPr>
            <a:spLocks noChangeArrowheads="1"/>
          </p:cNvSpPr>
          <p:nvPr/>
        </p:nvSpPr>
        <p:spPr bwMode="auto">
          <a:xfrm>
            <a:off x="6109398" y="2818610"/>
            <a:ext cx="123448" cy="116681"/>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76">
            <a:extLst>
              <a:ext uri="{FF2B5EF4-FFF2-40B4-BE49-F238E27FC236}">
                <a16:creationId xmlns:a16="http://schemas.microsoft.com/office/drawing/2014/main" id="{08EA6AEE-B961-429C-9797-9FFF83DBD96E}"/>
              </a:ext>
            </a:extLst>
          </p:cNvPr>
          <p:cNvSpPr txBox="1">
            <a:spLocks noChangeArrowheads="1"/>
          </p:cNvSpPr>
          <p:nvPr/>
        </p:nvSpPr>
        <p:spPr bwMode="auto">
          <a:xfrm>
            <a:off x="5596343" y="2818611"/>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ترواس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Oval 58">
            <a:extLst>
              <a:ext uri="{FF2B5EF4-FFF2-40B4-BE49-F238E27FC236}">
                <a16:creationId xmlns:a16="http://schemas.microsoft.com/office/drawing/2014/main" id="{A44461EF-9216-43E8-9B34-9ADD1461B557}"/>
              </a:ext>
            </a:extLst>
          </p:cNvPr>
          <p:cNvSpPr>
            <a:spLocks noChangeArrowheads="1"/>
          </p:cNvSpPr>
          <p:nvPr/>
        </p:nvSpPr>
        <p:spPr bwMode="auto">
          <a:xfrm>
            <a:off x="3939658" y="149780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 Box 76">
            <a:extLst>
              <a:ext uri="{FF2B5EF4-FFF2-40B4-BE49-F238E27FC236}">
                <a16:creationId xmlns:a16="http://schemas.microsoft.com/office/drawing/2014/main" id="{E096098D-40B7-45D2-9746-C7CB93878264}"/>
              </a:ext>
            </a:extLst>
          </p:cNvPr>
          <p:cNvSpPr txBox="1">
            <a:spLocks noChangeArrowheads="1"/>
          </p:cNvSpPr>
          <p:nvPr/>
        </p:nvSpPr>
        <p:spPr bwMode="auto">
          <a:xfrm>
            <a:off x="3863372" y="1047487"/>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فيلبي</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Oval 58">
            <a:extLst>
              <a:ext uri="{FF2B5EF4-FFF2-40B4-BE49-F238E27FC236}">
                <a16:creationId xmlns:a16="http://schemas.microsoft.com/office/drawing/2014/main" id="{68AB4F21-54C6-4831-97C0-E9FF34C9EB72}"/>
              </a:ext>
            </a:extLst>
          </p:cNvPr>
          <p:cNvSpPr>
            <a:spLocks noChangeArrowheads="1"/>
          </p:cNvSpPr>
          <p:nvPr/>
        </p:nvSpPr>
        <p:spPr bwMode="auto">
          <a:xfrm>
            <a:off x="3312913" y="1934420"/>
            <a:ext cx="133672" cy="145589"/>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76">
            <a:extLst>
              <a:ext uri="{FF2B5EF4-FFF2-40B4-BE49-F238E27FC236}">
                <a16:creationId xmlns:a16="http://schemas.microsoft.com/office/drawing/2014/main" id="{140AF631-353F-42CB-BD22-1816D27C69AB}"/>
              </a:ext>
            </a:extLst>
          </p:cNvPr>
          <p:cNvSpPr txBox="1">
            <a:spLocks noChangeArrowheads="1"/>
          </p:cNvSpPr>
          <p:nvPr/>
        </p:nvSpPr>
        <p:spPr bwMode="auto">
          <a:xfrm>
            <a:off x="1868991" y="1530515"/>
            <a:ext cx="181501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تسالونيكي</a:t>
            </a:r>
            <a:endParaRPr kumimoji="0" lang="en-US" sz="2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Oval 58">
            <a:extLst>
              <a:ext uri="{FF2B5EF4-FFF2-40B4-BE49-F238E27FC236}">
                <a16:creationId xmlns:a16="http://schemas.microsoft.com/office/drawing/2014/main" id="{D702BC9C-3B9F-4033-8D9B-D968CACDF12E}"/>
              </a:ext>
            </a:extLst>
          </p:cNvPr>
          <p:cNvSpPr>
            <a:spLocks noChangeArrowheads="1"/>
          </p:cNvSpPr>
          <p:nvPr/>
        </p:nvSpPr>
        <p:spPr bwMode="auto">
          <a:xfrm>
            <a:off x="2415855" y="2171449"/>
            <a:ext cx="133672" cy="145589"/>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76">
            <a:extLst>
              <a:ext uri="{FF2B5EF4-FFF2-40B4-BE49-F238E27FC236}">
                <a16:creationId xmlns:a16="http://schemas.microsoft.com/office/drawing/2014/main" id="{381B59D6-0AFD-44E3-8BC8-474FF8D47507}"/>
              </a:ext>
            </a:extLst>
          </p:cNvPr>
          <p:cNvSpPr txBox="1">
            <a:spLocks noChangeArrowheads="1"/>
          </p:cNvSpPr>
          <p:nvPr/>
        </p:nvSpPr>
        <p:spPr bwMode="auto">
          <a:xfrm>
            <a:off x="1662530" y="2171449"/>
            <a:ext cx="918651"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بيرية</a:t>
            </a:r>
            <a:endParaRPr kumimoji="0" lang="en-US" sz="2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Oval 58">
            <a:extLst>
              <a:ext uri="{FF2B5EF4-FFF2-40B4-BE49-F238E27FC236}">
                <a16:creationId xmlns:a16="http://schemas.microsoft.com/office/drawing/2014/main" id="{01515EED-1C00-4065-8C53-F6D7FE7F3EE2}"/>
              </a:ext>
            </a:extLst>
          </p:cNvPr>
          <p:cNvSpPr>
            <a:spLocks noChangeArrowheads="1"/>
          </p:cNvSpPr>
          <p:nvPr/>
        </p:nvSpPr>
        <p:spPr bwMode="auto">
          <a:xfrm>
            <a:off x="3510948" y="493305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76">
            <a:extLst>
              <a:ext uri="{FF2B5EF4-FFF2-40B4-BE49-F238E27FC236}">
                <a16:creationId xmlns:a16="http://schemas.microsoft.com/office/drawing/2014/main" id="{CF8DE4D7-7C54-4C1F-98EE-FF07CDF22125}"/>
              </a:ext>
            </a:extLst>
          </p:cNvPr>
          <p:cNvSpPr txBox="1">
            <a:spLocks noChangeArrowheads="1"/>
          </p:cNvSpPr>
          <p:nvPr/>
        </p:nvSpPr>
        <p:spPr bwMode="auto">
          <a:xfrm>
            <a:off x="3465980" y="4511580"/>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أثينا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Oval 58">
            <a:extLst>
              <a:ext uri="{FF2B5EF4-FFF2-40B4-BE49-F238E27FC236}">
                <a16:creationId xmlns:a16="http://schemas.microsoft.com/office/drawing/2014/main" id="{1BC06444-EBAF-4E1D-ABCC-4E6104979776}"/>
              </a:ext>
            </a:extLst>
          </p:cNvPr>
          <p:cNvSpPr>
            <a:spLocks noChangeArrowheads="1"/>
          </p:cNvSpPr>
          <p:nvPr/>
        </p:nvSpPr>
        <p:spPr bwMode="auto">
          <a:xfrm>
            <a:off x="2784861" y="492518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76">
            <a:extLst>
              <a:ext uri="{FF2B5EF4-FFF2-40B4-BE49-F238E27FC236}">
                <a16:creationId xmlns:a16="http://schemas.microsoft.com/office/drawing/2014/main" id="{A22F4B9C-E88C-4C74-9419-CD4CF6613869}"/>
              </a:ext>
            </a:extLst>
          </p:cNvPr>
          <p:cNvSpPr txBox="1">
            <a:spLocks noChangeArrowheads="1"/>
          </p:cNvSpPr>
          <p:nvPr/>
        </p:nvSpPr>
        <p:spPr bwMode="auto">
          <a:xfrm>
            <a:off x="1446573" y="4904805"/>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lang="ar-JO" sz="2800"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Right Arrow 19">
            <a:extLst>
              <a:ext uri="{FF2B5EF4-FFF2-40B4-BE49-F238E27FC236}">
                <a16:creationId xmlns:a16="http://schemas.microsoft.com/office/drawing/2014/main" id="{3FE6840E-0F9C-40B7-A3BB-FDE9B4F2CCB0}"/>
              </a:ext>
            </a:extLst>
          </p:cNvPr>
          <p:cNvSpPr/>
          <p:nvPr/>
        </p:nvSpPr>
        <p:spPr bwMode="auto">
          <a:xfrm rot="12610371">
            <a:off x="4011170" y="2119799"/>
            <a:ext cx="2115565" cy="28369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ight Arrow 19">
            <a:extLst>
              <a:ext uri="{FF2B5EF4-FFF2-40B4-BE49-F238E27FC236}">
                <a16:creationId xmlns:a16="http://schemas.microsoft.com/office/drawing/2014/main" id="{27FDC535-A5CD-4912-99D8-1B3C95463731}"/>
              </a:ext>
            </a:extLst>
          </p:cNvPr>
          <p:cNvSpPr/>
          <p:nvPr/>
        </p:nvSpPr>
        <p:spPr bwMode="auto">
          <a:xfrm rot="8588646">
            <a:off x="3605282" y="1605304"/>
            <a:ext cx="358875"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ight Arrow 19">
            <a:extLst>
              <a:ext uri="{FF2B5EF4-FFF2-40B4-BE49-F238E27FC236}">
                <a16:creationId xmlns:a16="http://schemas.microsoft.com/office/drawing/2014/main" id="{5F1AE060-B104-4626-9FA1-78B936007572}"/>
              </a:ext>
            </a:extLst>
          </p:cNvPr>
          <p:cNvSpPr/>
          <p:nvPr/>
        </p:nvSpPr>
        <p:spPr bwMode="auto">
          <a:xfrm rot="9698943">
            <a:off x="2697374" y="1962616"/>
            <a:ext cx="430595"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ight Arrow 19">
            <a:extLst>
              <a:ext uri="{FF2B5EF4-FFF2-40B4-BE49-F238E27FC236}">
                <a16:creationId xmlns:a16="http://schemas.microsoft.com/office/drawing/2014/main" id="{4B06BFFB-98D0-4282-8253-0D402E4CE288}"/>
              </a:ext>
            </a:extLst>
          </p:cNvPr>
          <p:cNvSpPr/>
          <p:nvPr/>
        </p:nvSpPr>
        <p:spPr bwMode="auto">
          <a:xfrm rot="3925532">
            <a:off x="1830780" y="3440047"/>
            <a:ext cx="2520964"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951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472C4"/>
            </a:gs>
            <a:gs pos="0">
              <a:srgbClr val="C5D0E6"/>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21E3B1-8CDE-4728-A2F0-57C0A5C7F6A4}"/>
              </a:ext>
            </a:extLst>
          </p:cNvPr>
          <p:cNvSpPr/>
          <p:nvPr/>
        </p:nvSpPr>
        <p:spPr>
          <a:xfrm>
            <a:off x="92773" y="1854200"/>
            <a:ext cx="7476597" cy="4064000"/>
          </a:xfrm>
          <a:prstGeom prst="rect">
            <a:avLst/>
          </a:prstGeom>
          <a:ln>
            <a:noFill/>
          </a:ln>
        </p:spPr>
        <p:txBody>
          <a:bodyPr/>
          <a:lstStyle/>
          <a:p>
            <a:endParaRPr lang="en-US" b="1" dirty="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7C67594D-2F55-423A-8641-91C2B8C9800F}"/>
              </a:ext>
            </a:extLst>
          </p:cNvPr>
          <p:cNvSpPr/>
          <p:nvPr/>
        </p:nvSpPr>
        <p:spPr>
          <a:xfrm>
            <a:off x="1558240" y="1987154"/>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فترة قصيرة من الوقت</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وعظوا في المجمع</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DA9B85B0-84E7-4601-8ED2-846414DF8A05}"/>
              </a:ext>
            </a:extLst>
          </p:cNvPr>
          <p:cNvSpPr/>
          <p:nvPr/>
        </p:nvSpPr>
        <p:spPr>
          <a:xfrm>
            <a:off x="683283" y="1856184"/>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BEEDCEE8-7B7A-481F-9525-863453176A1E}"/>
              </a:ext>
            </a:extLst>
          </p:cNvPr>
          <p:cNvSpPr/>
          <p:nvPr/>
        </p:nvSpPr>
        <p:spPr>
          <a:xfrm>
            <a:off x="1558240" y="3362325"/>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انزعجوا من كثرة الأصنام</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جادلوا الفلاسفة</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18ADEA97-913A-44BD-89DE-13C0ECBFFAEC}"/>
              </a:ext>
            </a:extLst>
          </p:cNvPr>
          <p:cNvSpPr/>
          <p:nvPr/>
        </p:nvSpPr>
        <p:spPr>
          <a:xfrm>
            <a:off x="683283" y="3231356"/>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E3AF960C-7842-4C5E-AAA4-B97E07DA0BBA}"/>
              </a:ext>
            </a:extLst>
          </p:cNvPr>
          <p:cNvSpPr/>
          <p:nvPr/>
        </p:nvSpPr>
        <p:spPr>
          <a:xfrm>
            <a:off x="1558240" y="4737496"/>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44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عظة للأمم</a:t>
            </a:r>
            <a:endParaRPr kumimoji="0" lang="en-US" sz="44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8441ECE0-919F-45FB-B50D-BE710248A301}"/>
              </a:ext>
            </a:extLst>
          </p:cNvPr>
          <p:cNvSpPr/>
          <p:nvPr/>
        </p:nvSpPr>
        <p:spPr>
          <a:xfrm>
            <a:off x="683283" y="4606528"/>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4FD49457-A1E3-4EE7-A986-D2CD7FE266AC}"/>
              </a:ext>
            </a:extLst>
          </p:cNvPr>
          <p:cNvSpPr txBox="1">
            <a:spLocks noChangeArrowheads="1"/>
          </p:cNvSpPr>
          <p:nvPr/>
        </p:nvSpPr>
        <p:spPr bwMode="auto">
          <a:xfrm>
            <a:off x="442128" y="212236"/>
            <a:ext cx="5024176"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أثينا</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2512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472C4"/>
            </a:gs>
            <a:gs pos="0">
              <a:srgbClr val="C5D0E6"/>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21E3B1-8CDE-4728-A2F0-57C0A5C7F6A4}"/>
              </a:ext>
            </a:extLst>
          </p:cNvPr>
          <p:cNvSpPr/>
          <p:nvPr/>
        </p:nvSpPr>
        <p:spPr>
          <a:xfrm>
            <a:off x="92773" y="1056532"/>
            <a:ext cx="7476597" cy="4064000"/>
          </a:xfrm>
          <a:prstGeom prst="rect">
            <a:avLst/>
          </a:prstGeom>
          <a:ln>
            <a:noFill/>
          </a:ln>
        </p:spPr>
        <p:txBody>
          <a:bodyPr/>
          <a:lstStyle/>
          <a:p>
            <a:endParaRPr lang="en-US" b="1" dirty="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7C67594D-2F55-423A-8641-91C2B8C9800F}"/>
              </a:ext>
            </a:extLst>
          </p:cNvPr>
          <p:cNvSpPr/>
          <p:nvPr/>
        </p:nvSpPr>
        <p:spPr>
          <a:xfrm>
            <a:off x="1558240" y="1189486"/>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يطلب الأمم الله</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DA9B85B0-84E7-4601-8ED2-846414DF8A05}"/>
              </a:ext>
            </a:extLst>
          </p:cNvPr>
          <p:cNvSpPr/>
          <p:nvPr/>
        </p:nvSpPr>
        <p:spPr>
          <a:xfrm>
            <a:off x="683283" y="1058516"/>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rPr>
              <a:t>22-23</a:t>
            </a:r>
            <a:endParaRPr kumimoji="0" lang="en-US"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BEEDCEE8-7B7A-481F-9525-863453176A1E}"/>
              </a:ext>
            </a:extLst>
          </p:cNvPr>
          <p:cNvSpPr/>
          <p:nvPr/>
        </p:nvSpPr>
        <p:spPr>
          <a:xfrm>
            <a:off x="1558240" y="2564657"/>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من هو الله</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18ADEA97-913A-44BD-89DE-13C0ECBFFAEC}"/>
              </a:ext>
            </a:extLst>
          </p:cNvPr>
          <p:cNvSpPr/>
          <p:nvPr/>
        </p:nvSpPr>
        <p:spPr>
          <a:xfrm>
            <a:off x="683283" y="2433688"/>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rPr>
              <a:t>24-26</a:t>
            </a:r>
            <a:endParaRPr kumimoji="0" lang="en-US"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E3AF960C-7842-4C5E-AAA4-B97E07DA0BBA}"/>
              </a:ext>
            </a:extLst>
          </p:cNvPr>
          <p:cNvSpPr/>
          <p:nvPr/>
        </p:nvSpPr>
        <p:spPr>
          <a:xfrm>
            <a:off x="1558240" y="3939828"/>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ما يفعله الله</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8441ECE0-919F-45FB-B50D-BE710248A301}"/>
              </a:ext>
            </a:extLst>
          </p:cNvPr>
          <p:cNvSpPr/>
          <p:nvPr/>
        </p:nvSpPr>
        <p:spPr>
          <a:xfrm>
            <a:off x="683283" y="3808860"/>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rPr>
              <a:t>27-29</a:t>
            </a:r>
            <a:endParaRPr kumimoji="0" lang="en-US"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4FD49457-A1E3-4EE7-A986-D2CD7FE266AC}"/>
              </a:ext>
            </a:extLst>
          </p:cNvPr>
          <p:cNvSpPr txBox="1">
            <a:spLocks noChangeArrowheads="1"/>
          </p:cNvSpPr>
          <p:nvPr/>
        </p:nvSpPr>
        <p:spPr bwMode="auto">
          <a:xfrm>
            <a:off x="442128" y="212236"/>
            <a:ext cx="7717752"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عظة للأمم</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11" name="Freeform: Shape 10">
            <a:extLst>
              <a:ext uri="{FF2B5EF4-FFF2-40B4-BE49-F238E27FC236}">
                <a16:creationId xmlns:a16="http://schemas.microsoft.com/office/drawing/2014/main" id="{22C13DC0-B10E-4424-A80F-AF2B1FE2EE9D}"/>
              </a:ext>
            </a:extLst>
          </p:cNvPr>
          <p:cNvSpPr/>
          <p:nvPr/>
        </p:nvSpPr>
        <p:spPr>
          <a:xfrm>
            <a:off x="1559920" y="5308078"/>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توقعات الله</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50505DF6-CD63-40CC-ACD8-4E1A9619507B}"/>
              </a:ext>
            </a:extLst>
          </p:cNvPr>
          <p:cNvSpPr/>
          <p:nvPr/>
        </p:nvSpPr>
        <p:spPr>
          <a:xfrm>
            <a:off x="684963" y="5177110"/>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rPr>
              <a:t>30-33</a:t>
            </a:r>
            <a:endParaRPr kumimoji="0" lang="en-US" sz="32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9344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1"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36187" y="2273030"/>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lnSpc>
                <a:spcPct val="108000"/>
              </a:lnSpc>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يعلن الله عن نفسه</a:t>
            </a:r>
          </a:p>
          <a:p>
            <a:pPr lvl="0">
              <a:lnSpc>
                <a:spcPct val="108000"/>
              </a:lnSpc>
              <a:defRPr/>
            </a:pPr>
            <a:r>
              <a:rPr lang="ar-JO" b="1" kern="0" dirty="0">
                <a:effectLst>
                  <a:glow rad="127000">
                    <a:srgbClr val="000000"/>
                  </a:glow>
                </a:effectLst>
                <a:latin typeface="Arial" panose="020B0604020202020204" pitchFamily="34" charset="0"/>
                <a:ea typeface="ＭＳ Ｐゴシック" charset="0"/>
                <a:cs typeface="Arial" panose="020B0604020202020204" pitchFamily="34" charset="0"/>
              </a:rPr>
              <a:t>(حتى للأمم)</a:t>
            </a:r>
          </a:p>
          <a:p>
            <a:pPr lvl="0">
              <a:lnSpc>
                <a:spcPct val="108000"/>
              </a:lnSpc>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لهؤلاء الذين يطلبونه                     ويعبدونه </a:t>
            </a:r>
            <a:r>
              <a:rPr lang="en-US" sz="72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 </a:t>
            </a:r>
            <a:endParaRPr lang="en-US" sz="60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5709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18</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019012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35872" y="4203"/>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7283" name="Text Box 2"/>
          <p:cNvSpPr txBox="1">
            <a:spLocks noChangeArrowheads="1"/>
          </p:cNvSpPr>
          <p:nvPr/>
        </p:nvSpPr>
        <p:spPr bwMode="auto">
          <a:xfrm>
            <a:off x="867098" y="6569770"/>
            <a:ext cx="866971"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497"/>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794"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a:t>
            </a: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2006</a:t>
            </a:r>
            <a:r>
              <a:rPr kumimoji="0" lang="en-GB" sz="794"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TBBMI</a:t>
            </a:r>
          </a:p>
        </p:txBody>
      </p:sp>
      <p:sp>
        <p:nvSpPr>
          <p:cNvPr id="97284" name="Rectangle 3"/>
          <p:cNvSpPr>
            <a:spLocks noChangeArrowheads="1"/>
          </p:cNvSpPr>
          <p:nvPr/>
        </p:nvSpPr>
        <p:spPr bwMode="auto">
          <a:xfrm>
            <a:off x="7839844" y="6548059"/>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sp>
        <p:nvSpPr>
          <p:cNvPr id="97285" name="Picture 4"/>
          <p:cNvSpPr>
            <a:spLocks noChangeAspect="1" noChangeArrowheads="1"/>
          </p:cNvSpPr>
          <p:nvPr/>
        </p:nvSpPr>
        <p:spPr bwMode="auto">
          <a:xfrm>
            <a:off x="689162" y="507067"/>
            <a:ext cx="7716651"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48" tIns="40272" rIns="80548" bIns="40272"/>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7286" name="Text Box 5"/>
          <p:cNvSpPr txBox="1">
            <a:spLocks noChangeArrowheads="1"/>
          </p:cNvSpPr>
          <p:nvPr/>
        </p:nvSpPr>
        <p:spPr bwMode="auto">
          <a:xfrm rot="1320000">
            <a:off x="3374372" y="4426896"/>
            <a:ext cx="204647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الأبيض المتوسط</a:t>
            </a:r>
            <a:endPar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287" name="Text Box 6"/>
          <p:cNvSpPr txBox="1">
            <a:spLocks noChangeArrowheads="1"/>
          </p:cNvSpPr>
          <p:nvPr/>
        </p:nvSpPr>
        <p:spPr bwMode="auto">
          <a:xfrm rot="1320000">
            <a:off x="701769" y="1495156"/>
            <a:ext cx="1323694" cy="293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المحيط الأطلسي</a:t>
            </a:r>
            <a:endPar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288" name="Rectangle 7"/>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0519" tIns="40258" rIns="80519" bIns="40258"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289" name="Text Box 8"/>
          <p:cNvSpPr txBox="1">
            <a:spLocks noChangeArrowheads="1"/>
          </p:cNvSpPr>
          <p:nvPr/>
        </p:nvSpPr>
        <p:spPr bwMode="auto">
          <a:xfrm>
            <a:off x="8597030" y="104215"/>
            <a:ext cx="254902" cy="368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706" tIns="45013" rIns="89706" bIns="4501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213"/>
              </a:spcBef>
              <a:spcAft>
                <a:spcPct val="0"/>
              </a:spcAft>
              <a:buClr>
                <a:srgbClr val="FFA27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941" b="1" u="none" strike="noStrike" kern="1200" cap="none" spc="0" normalizeH="0" baseline="0" noProof="0" dirty="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104458" name="Text Box 9"/>
          <p:cNvSpPr txBox="1">
            <a:spLocks noChangeArrowheads="1"/>
          </p:cNvSpPr>
          <p:nvPr/>
        </p:nvSpPr>
        <p:spPr bwMode="auto">
          <a:xfrm>
            <a:off x="2982166" y="3024193"/>
            <a:ext cx="164180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روما</a:t>
            </a:r>
            <a:r>
              <a:rPr kumimoji="0" lang="en-GB"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a:t>
            </a:r>
          </a:p>
        </p:txBody>
      </p:sp>
      <p:sp>
        <p:nvSpPr>
          <p:cNvPr id="104459" name="Text Box 10"/>
          <p:cNvSpPr txBox="1">
            <a:spLocks noChangeArrowheads="1"/>
          </p:cNvSpPr>
          <p:nvPr/>
        </p:nvSpPr>
        <p:spPr bwMode="auto">
          <a:xfrm>
            <a:off x="6404162" y="4150386"/>
            <a:ext cx="2605368"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السورية </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60" name="Text Box 11"/>
          <p:cNvSpPr txBox="1">
            <a:spLocks noChangeArrowheads="1"/>
          </p:cNvSpPr>
          <p:nvPr/>
        </p:nvSpPr>
        <p:spPr bwMode="auto">
          <a:xfrm>
            <a:off x="5923710" y="3501845"/>
            <a:ext cx="2892809"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أنطاكية </a:t>
            </a:r>
            <a:r>
              <a:rPr kumimoji="0" lang="ar-JO" sz="2206" b="1" u="none" strike="noStrike" kern="1200" cap="none" spc="0" normalizeH="0" baseline="0" noProof="0" dirty="0" err="1">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بيسيدية</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61" name="Text Box 12"/>
          <p:cNvSpPr txBox="1">
            <a:spLocks noChangeArrowheads="1"/>
          </p:cNvSpPr>
          <p:nvPr/>
        </p:nvSpPr>
        <p:spPr bwMode="auto">
          <a:xfrm>
            <a:off x="3919272" y="3787595"/>
            <a:ext cx="1288107"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rPr>
              <a:t>أثينا</a:t>
            </a:r>
            <a:endParaRPr kumimoji="0" lang="en-GB" sz="2206"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MS Gothic" charset="0"/>
              <a:cs typeface="Arial" panose="020B0604020202020204" pitchFamily="34" charset="0"/>
            </a:endParaRPr>
          </a:p>
        </p:txBody>
      </p:sp>
      <p:sp>
        <p:nvSpPr>
          <p:cNvPr id="97294" name="Text Box 13"/>
          <p:cNvSpPr txBox="1">
            <a:spLocks noChangeArrowheads="1"/>
          </p:cNvSpPr>
          <p:nvPr/>
        </p:nvSpPr>
        <p:spPr bwMode="auto">
          <a:xfrm>
            <a:off x="4672853" y="3650317"/>
            <a:ext cx="298357" cy="545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ts val="1985"/>
              </a:spcBef>
              <a:spcAft>
                <a:spcPct val="0"/>
              </a:spcAft>
              <a:buClr>
                <a:srgbClr val="919191"/>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3177" b="1" u="none" strike="noStrike" kern="1200" cap="none" spc="0" normalizeH="0" baseline="0" noProof="0" dirty="0">
                <a:ln>
                  <a:noFill/>
                </a:ln>
                <a:solidFill>
                  <a:srgbClr val="919191"/>
                </a:solidFill>
                <a:effectLst/>
                <a:uLnTx/>
                <a:uFillTx/>
                <a:latin typeface="Arial" panose="020B0604020202020204" pitchFamily="34" charset="0"/>
                <a:ea typeface="MS Gothic" charset="0"/>
                <a:cs typeface="Arial" panose="020B0604020202020204" pitchFamily="34" charset="0"/>
              </a:rPr>
              <a:t>•</a:t>
            </a:r>
          </a:p>
        </p:txBody>
      </p:sp>
      <p:sp>
        <p:nvSpPr>
          <p:cNvPr id="104463" name="Text Box 14"/>
          <p:cNvSpPr txBox="1">
            <a:spLocks noChangeArrowheads="1"/>
          </p:cNvSpPr>
          <p:nvPr/>
        </p:nvSpPr>
        <p:spPr bwMode="auto">
          <a:xfrm>
            <a:off x="4623828" y="3076022"/>
            <a:ext cx="2007085"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مكدونية</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grpSp>
        <p:nvGrpSpPr>
          <p:cNvPr id="97296" name="Group 15"/>
          <p:cNvGrpSpPr>
            <a:grpSpLocks/>
          </p:cNvGrpSpPr>
          <p:nvPr/>
        </p:nvGrpSpPr>
        <p:grpSpPr bwMode="auto">
          <a:xfrm>
            <a:off x="1077166" y="2241177"/>
            <a:ext cx="7124140" cy="3734361"/>
            <a:chOff x="673" y="1600"/>
            <a:chExt cx="5086" cy="2666"/>
          </a:xfrm>
        </p:grpSpPr>
        <p:sp>
          <p:nvSpPr>
            <p:cNvPr id="104492" name="Text Box 16"/>
            <p:cNvSpPr txBox="1">
              <a:spLocks noChangeArrowheads="1"/>
            </p:cNvSpPr>
            <p:nvPr/>
          </p:nvSpPr>
          <p:spPr bwMode="auto">
            <a:xfrm>
              <a:off x="673" y="2759"/>
              <a:ext cx="1813"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أفريقيا</a:t>
              </a:r>
              <a:endParaRPr kumimoji="0" lang="en-GB"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93" name="Text Box 17"/>
            <p:cNvSpPr txBox="1">
              <a:spLocks noChangeArrowheads="1"/>
            </p:cNvSpPr>
            <p:nvPr/>
          </p:nvSpPr>
          <p:spPr bwMode="auto">
            <a:xfrm>
              <a:off x="3959" y="2245"/>
              <a:ext cx="1191"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2217"/>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آسيا</a:t>
              </a:r>
              <a:endParaRPr kumimoji="0" lang="en-GB" sz="3530"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94" name="Text Box 18"/>
            <p:cNvSpPr txBox="1">
              <a:spLocks noChangeArrowheads="1"/>
            </p:cNvSpPr>
            <p:nvPr/>
          </p:nvSpPr>
          <p:spPr bwMode="auto">
            <a:xfrm>
              <a:off x="803" y="1600"/>
              <a:ext cx="1998" cy="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985"/>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3177"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rPr>
                <a:t>أوروبا</a:t>
              </a:r>
              <a:endParaRPr kumimoji="0" lang="en-GB" sz="3177"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104495" name="Text Box 19"/>
            <p:cNvSpPr txBox="1">
              <a:spLocks noChangeArrowheads="1"/>
            </p:cNvSpPr>
            <p:nvPr/>
          </p:nvSpPr>
          <p:spPr bwMode="auto">
            <a:xfrm>
              <a:off x="4599" y="3922"/>
              <a:ext cx="1160"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94" tIns="45106" rIns="89894" bIns="4510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710"/>
                </a:spcBef>
                <a:spcAft>
                  <a:spcPct val="0"/>
                </a:spcAft>
                <a:buClr>
                  <a:srgbClr val="0033CC"/>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735"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cs typeface="Arial" panose="020B0604020202020204" pitchFamily="34" charset="0"/>
                </a:rPr>
                <a:t>العربية</a:t>
              </a:r>
              <a:endParaRPr kumimoji="0" lang="en-GB" sz="2735" b="1" u="none" strike="noStrike" kern="1200" cap="none" spc="0" normalizeH="0" baseline="0" noProof="0" dirty="0">
                <a:ln>
                  <a:noFill/>
                </a:ln>
                <a:solidFill>
                  <a:srgbClr val="0033CC"/>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grpSp>
      <p:grpSp>
        <p:nvGrpSpPr>
          <p:cNvPr id="3" name="Group 20"/>
          <p:cNvGrpSpPr>
            <a:grpSpLocks/>
          </p:cNvGrpSpPr>
          <p:nvPr/>
        </p:nvGrpSpPr>
        <p:grpSpPr bwMode="auto">
          <a:xfrm>
            <a:off x="213120" y="5348008"/>
            <a:ext cx="851366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7323" name="Rectangle 22"/>
            <p:cNvSpPr>
              <a:spLocks noChangeArrowheads="1"/>
            </p:cNvSpPr>
            <p:nvPr/>
          </p:nvSpPr>
          <p:spPr bwMode="auto">
            <a:xfrm>
              <a:off x="596" y="3918"/>
              <a:ext cx="5566" cy="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p>
              <a:pPr marL="0" marR="0" lvl="0" indent="0" algn="ctr" defTabSz="397830" rtl="0" eaLnBrk="0" fontAlgn="base" latinLnBrk="0" hangingPunct="0">
                <a:lnSpc>
                  <a:spcPct val="85000"/>
                </a:lnSpc>
                <a:spcBef>
                  <a:spcPct val="0"/>
                </a:spcBef>
                <a:spcAft>
                  <a:spcPct val="0"/>
                </a:spcAft>
                <a:buClr>
                  <a:srgbClr val="000000"/>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الأهمية: وقتًا طويلاً في الكنيسة في </a:t>
              </a:r>
              <a:r>
                <a:rPr kumimoji="0" lang="ar-JO" sz="2206"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أفسس</a:t>
              </a: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إقامة شاب من الموت؛ كُتبت رسائل مهمة؛ أعمال شغب من قبل صنّاع الآلهة الأفسسيين في </a:t>
              </a:r>
              <a:r>
                <a:rPr kumimoji="0" lang="ar-JO" sz="2206"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ملعب</a:t>
              </a:r>
              <a:r>
                <a:rPr kumimoji="0" lang="ar-JO"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 المدينة.</a:t>
              </a:r>
              <a:endParaRPr kumimoji="0" lang="en-GB" sz="2206"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sp>
        <p:nvSpPr>
          <p:cNvPr id="104466" name="Text Box 23"/>
          <p:cNvSpPr txBox="1">
            <a:spLocks noChangeArrowheads="1"/>
          </p:cNvSpPr>
          <p:nvPr/>
        </p:nvSpPr>
        <p:spPr bwMode="auto">
          <a:xfrm>
            <a:off x="6404168" y="4668658"/>
            <a:ext cx="1950266"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a:t>
            </a:r>
            <a:r>
              <a:rPr kumimoji="0" lang="ar-JO"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rPr>
              <a:t>أورشليم</a:t>
            </a:r>
            <a:endParaRPr kumimoji="0" lang="en-GB" sz="2206" b="1"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ea typeface="MS Gothic" charset="0"/>
              <a:cs typeface="Arial" panose="020B0604020202020204" pitchFamily="34" charset="0"/>
            </a:endParaRPr>
          </a:p>
        </p:txBody>
      </p:sp>
      <p:sp>
        <p:nvSpPr>
          <p:cNvPr id="48152" name="Text Box 24"/>
          <p:cNvSpPr txBox="1">
            <a:spLocks noChangeArrowheads="1"/>
          </p:cNvSpPr>
          <p:nvPr/>
        </p:nvSpPr>
        <p:spPr bwMode="auto">
          <a:xfrm>
            <a:off x="906286" y="3757208"/>
            <a:ext cx="1668276" cy="31814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89706" tIns="45013" rIns="89706" bIns="45013">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99927" rtl="0" eaLnBrk="0" fontAlgn="base" latinLnBrk="0" hangingPunct="0">
              <a:lnSpc>
                <a:spcPct val="93000"/>
              </a:lnSpc>
              <a:spcBef>
                <a:spcPts val="99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1588"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أعمال الرسل 18- 21</a:t>
            </a:r>
            <a:endParaRPr kumimoji="0" lang="en-GB" sz="1588"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nvGrpSpPr>
          <p:cNvPr id="4" name="Group 25"/>
          <p:cNvGrpSpPr>
            <a:grpSpLocks/>
          </p:cNvGrpSpPr>
          <p:nvPr/>
        </p:nvGrpSpPr>
        <p:grpSpPr bwMode="auto">
          <a:xfrm>
            <a:off x="329173" y="4648609"/>
            <a:ext cx="5399834"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7321" name="Text Box 27"/>
            <p:cNvSpPr txBox="1">
              <a:spLocks noChangeArrowheads="1"/>
            </p:cNvSpPr>
            <p:nvPr/>
          </p:nvSpPr>
          <p:spPr bwMode="auto">
            <a:xfrm>
              <a:off x="485" y="3275"/>
              <a:ext cx="3227" cy="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765"/>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3. الزخم </a:t>
              </a:r>
              <a:r>
                <a:rPr kumimoji="0" lang="ar-JO" sz="2824" b="1" u="sng"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anose="020B0604020202020204" pitchFamily="34" charset="0"/>
                </a:rPr>
                <a:t>الآسيوي</a:t>
              </a:r>
              <a:endParaRPr kumimoji="0" lang="en-GB" sz="2824"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grpSp>
      <p:sp>
        <p:nvSpPr>
          <p:cNvPr id="48156" name="AutoShape 28"/>
          <p:cNvSpPr>
            <a:spLocks noChangeArrowheads="1"/>
          </p:cNvSpPr>
          <p:nvPr/>
        </p:nvSpPr>
        <p:spPr bwMode="auto">
          <a:xfrm rot="5940000">
            <a:off x="4785613" y="3733660"/>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104470" name="Text Box 29"/>
          <p:cNvSpPr txBox="1">
            <a:spLocks noChangeArrowheads="1"/>
          </p:cNvSpPr>
          <p:nvPr/>
        </p:nvSpPr>
        <p:spPr bwMode="auto">
          <a:xfrm>
            <a:off x="5168714" y="3717552"/>
            <a:ext cx="1680882" cy="40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706" tIns="45013" rIns="89706" bIns="45013">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399927" rtl="0" eaLnBrk="0" fontAlgn="base" latinLnBrk="0" hangingPunct="0">
              <a:lnSpc>
                <a:spcPct val="93000"/>
              </a:lnSpc>
              <a:spcBef>
                <a:spcPts val="1103"/>
              </a:spcBef>
              <a:spcAft>
                <a:spcPct val="0"/>
              </a:spcAft>
              <a:buClr>
                <a:srgbClr val="000000"/>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cs typeface="Arial" panose="020B0604020202020204" pitchFamily="34" charset="0"/>
              </a:rPr>
              <a:t>•</a:t>
            </a:r>
            <a:r>
              <a:rPr kumimoji="0" lang="ar-JO" sz="2206"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cs typeface="Arial" panose="020B0604020202020204" pitchFamily="34" charset="0"/>
              </a:rPr>
              <a:t>أفسس</a:t>
            </a:r>
            <a:endParaRPr kumimoji="0" lang="en-GB" sz="2206" u="none" strike="noStrike" kern="1200" cap="none" spc="0" normalizeH="0" baseline="0" noProof="0" dirty="0">
              <a:ln>
                <a:noFill/>
              </a:ln>
              <a:solidFill>
                <a:srgbClr val="000000"/>
              </a:solidFill>
              <a:effectLst>
                <a:glow rad="152400">
                  <a:srgbClr val="FFFFFF"/>
                </a:glow>
              </a:effectLst>
              <a:uLnTx/>
              <a:uFillTx/>
              <a:latin typeface="Arial" panose="020B0604020202020204" pitchFamily="34" charset="0"/>
              <a:cs typeface="Arial" panose="020B0604020202020204" pitchFamily="34" charset="0"/>
            </a:endParaRPr>
          </a:p>
        </p:txBody>
      </p:sp>
      <p:grpSp>
        <p:nvGrpSpPr>
          <p:cNvPr id="5" name="Group 30"/>
          <p:cNvGrpSpPr>
            <a:grpSpLocks/>
          </p:cNvGrpSpPr>
          <p:nvPr/>
        </p:nvGrpSpPr>
        <p:grpSpPr bwMode="auto">
          <a:xfrm>
            <a:off x="4971210" y="191901"/>
            <a:ext cx="3802996" cy="2795868"/>
            <a:chOff x="2725" y="137"/>
            <a:chExt cx="3443" cy="1996"/>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1103"/>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2206" b="1" u="none" strike="noStrike" kern="1200" cap="none" spc="0" normalizeH="0" baseline="0" noProof="0" dirty="0">
                  <a:ln>
                    <a:noFill/>
                  </a:ln>
                  <a:solidFill>
                    <a:srgbClr val="FFEA18"/>
                  </a:solidFill>
                  <a:effectLst>
                    <a:glow rad="101600">
                      <a:srgbClr val="000000"/>
                    </a:glow>
                  </a:effectLst>
                  <a:uLnTx/>
                  <a:uFillTx/>
                  <a:latin typeface="Arial" panose="020B0604020202020204" pitchFamily="34" charset="0"/>
                  <a:ea typeface="MS Gothic" charset="0"/>
                  <a:cs typeface="Arial" panose="020B0604020202020204" pitchFamily="34" charset="0"/>
                </a:rPr>
                <a:t>     </a:t>
              </a:r>
              <a:r>
                <a:rPr kumimoji="0" lang="ar-JO" sz="2206" b="1" u="none" strike="noStrike" kern="1200" cap="none" spc="0" normalizeH="0" baseline="0" noProof="0" dirty="0">
                  <a:ln>
                    <a:noFill/>
                  </a:ln>
                  <a:solidFill>
                    <a:srgbClr val="FFEA18"/>
                  </a:solidFill>
                  <a:effectLst>
                    <a:glow rad="101600">
                      <a:srgbClr val="000000"/>
                    </a:glow>
                  </a:effectLst>
                  <a:uLnTx/>
                  <a:uFillTx/>
                  <a:latin typeface="Arial" panose="020B0604020202020204" pitchFamily="34" charset="0"/>
                  <a:ea typeface="MS Gothic" charset="0"/>
                  <a:cs typeface="Arial" panose="020B0604020202020204" pitchFamily="34" charset="0"/>
                </a:rPr>
                <a:t>أفسس القديمة</a:t>
              </a:r>
              <a:endParaRPr kumimoji="0" lang="en-GB" sz="2206" b="1" u="none" strike="noStrike" kern="1200" cap="none" spc="0" normalizeH="0" baseline="0" noProof="0" dirty="0">
                <a:ln>
                  <a:noFill/>
                </a:ln>
                <a:solidFill>
                  <a:srgbClr val="FFEA18"/>
                </a:solidFill>
                <a:effectLst>
                  <a:glow rad="101600">
                    <a:srgbClr val="000000"/>
                  </a:glow>
                </a:effectLst>
                <a:uLnTx/>
                <a:uFillTx/>
                <a:latin typeface="Arial" panose="020B0604020202020204" pitchFamily="34" charset="0"/>
                <a:ea typeface="MS Gothic" charset="0"/>
                <a:cs typeface="Arial" panose="020B0604020202020204" pitchFamily="34" charset="0"/>
              </a:endParaRPr>
            </a:p>
          </p:txBody>
        </p:sp>
      </p:grpSp>
      <p:sp>
        <p:nvSpPr>
          <p:cNvPr id="97304" name="Text Box 33"/>
          <p:cNvSpPr txBox="1">
            <a:spLocks noChangeArrowheads="1"/>
          </p:cNvSpPr>
          <p:nvPr/>
        </p:nvSpPr>
        <p:spPr bwMode="auto">
          <a:xfrm>
            <a:off x="8489857" y="6222067"/>
            <a:ext cx="162485"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19" tIns="40258" rIns="80519" bIns="40258"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358607"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305" name="Rectangle 34"/>
          <p:cNvSpPr>
            <a:spLocks noChangeArrowheads="1"/>
          </p:cNvSpPr>
          <p:nvPr/>
        </p:nvSpPr>
        <p:spPr bwMode="auto">
          <a:xfrm>
            <a:off x="7838442" y="6544557"/>
            <a:ext cx="591254"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799863" algn="l"/>
                <a:tab pos="1603928" algn="l"/>
                <a:tab pos="2409393" algn="l"/>
                <a:tab pos="3214859" algn="l"/>
                <a:tab pos="4020325" algn="l"/>
                <a:tab pos="4828593" algn="l"/>
                <a:tab pos="5631256" algn="l"/>
                <a:tab pos="6436722" algn="l"/>
                <a:tab pos="7242188" algn="l"/>
                <a:tab pos="8047654" algn="l"/>
                <a:tab pos="8854520"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sp>
        <p:nvSpPr>
          <p:cNvPr id="97306" name="Text Box 35"/>
          <p:cNvSpPr txBox="1">
            <a:spLocks noChangeArrowheads="1"/>
          </p:cNvSpPr>
          <p:nvPr/>
        </p:nvSpPr>
        <p:spPr bwMode="auto">
          <a:xfrm>
            <a:off x="8346616" y="6542456"/>
            <a:ext cx="285080" cy="20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55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88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45</a:t>
            </a:r>
          </a:p>
        </p:txBody>
      </p:sp>
      <p:sp>
        <p:nvSpPr>
          <p:cNvPr id="97307" name="Text Box 36"/>
          <p:cNvSpPr txBox="1">
            <a:spLocks noChangeArrowheads="1"/>
          </p:cNvSpPr>
          <p:nvPr/>
        </p:nvSpPr>
        <p:spPr bwMode="auto">
          <a:xfrm>
            <a:off x="8575146" y="6488422"/>
            <a:ext cx="270654" cy="28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79249" tIns="41205" rIns="79249" bIns="4120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0" eaLnBrk="0" fontAlgn="base" latinLnBrk="0" hangingPunct="0">
              <a:lnSpc>
                <a:spcPct val="93000"/>
              </a:lnSpc>
              <a:spcBef>
                <a:spcPts val="882"/>
              </a:spcBef>
              <a:spcAft>
                <a:spcPct val="0"/>
              </a:spcAft>
              <a:buClr>
                <a:srgbClr val="FFFFFF"/>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en-GB" sz="1412"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4</a:t>
            </a:r>
          </a:p>
        </p:txBody>
      </p:sp>
      <p:sp>
        <p:nvSpPr>
          <p:cNvPr id="48165" name="AutoShape 37"/>
          <p:cNvSpPr>
            <a:spLocks noChangeArrowheads="1"/>
          </p:cNvSpPr>
          <p:nvPr/>
        </p:nvSpPr>
        <p:spPr bwMode="auto">
          <a:xfrm>
            <a:off x="5284301" y="797760"/>
            <a:ext cx="3227294"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grpSp>
        <p:nvGrpSpPr>
          <p:cNvPr id="6" name="Group 38"/>
          <p:cNvGrpSpPr>
            <a:grpSpLocks/>
          </p:cNvGrpSpPr>
          <p:nvPr/>
        </p:nvGrpSpPr>
        <p:grpSpPr bwMode="auto">
          <a:xfrm flipH="1">
            <a:off x="654144" y="1014132"/>
            <a:ext cx="3200296"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7317" name="Text Box 40"/>
            <p:cNvSpPr txBox="1">
              <a:spLocks noChangeArrowheads="1"/>
            </p:cNvSpPr>
            <p:nvPr/>
          </p:nvSpPr>
          <p:spPr bwMode="auto">
            <a:xfrm>
              <a:off x="585" y="1196"/>
              <a:ext cx="2573" cy="1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9412" tIns="41294" rIns="79412" bIns="4129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358607" rtl="1" eaLnBrk="0" fontAlgn="base" latinLnBrk="0" hangingPunct="0">
                <a:lnSpc>
                  <a:spcPct val="93000"/>
                </a:lnSpc>
                <a:spcBef>
                  <a:spcPts val="3640"/>
                </a:spcBef>
                <a:spcAft>
                  <a:spcPct val="0"/>
                </a:spcAft>
                <a:buClr>
                  <a:srgbClr val="FFEA18"/>
                </a:buClr>
                <a:buSzPct val="100000"/>
                <a:buFontTx/>
                <a:buNone/>
                <a:tabLst>
                  <a:tab pos="0" algn="l"/>
                  <a:tab pos="896518" algn="l"/>
                  <a:tab pos="1795838" algn="l"/>
                  <a:tab pos="2695158" algn="l"/>
                  <a:tab pos="3594478" algn="l"/>
                  <a:tab pos="4492398" algn="l"/>
                  <a:tab pos="5391718" algn="l"/>
                  <a:tab pos="6291038" algn="l"/>
                  <a:tab pos="7190358" algn="l"/>
                  <a:tab pos="8088277" algn="l"/>
                  <a:tab pos="8987597" algn="l"/>
                  <a:tab pos="9886917" algn="l"/>
                </a:tabLst>
                <a:defRPr/>
              </a:pPr>
              <a:r>
                <a:rPr kumimoji="0" lang="ar-JO"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53 – 57</a:t>
              </a:r>
              <a:br>
                <a:rPr kumimoji="0" lang="en-US"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br>
              <a:r>
                <a:rPr kumimoji="0" lang="ar-JO"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ب. م</a:t>
              </a:r>
              <a:endParaRPr kumimoji="0" lang="en-GB" sz="5824" b="1"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8169" name="AutoShape 41"/>
          <p:cNvSpPr>
            <a:spLocks noChangeArrowheads="1"/>
          </p:cNvSpPr>
          <p:nvPr/>
        </p:nvSpPr>
        <p:spPr bwMode="auto">
          <a:xfrm rot="5400000">
            <a:off x="6542136" y="3968984"/>
            <a:ext cx="609319"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8170" name="AutoShape 42"/>
          <p:cNvSpPr>
            <a:spLocks noChangeArrowheads="1"/>
          </p:cNvSpPr>
          <p:nvPr/>
        </p:nvSpPr>
        <p:spPr bwMode="auto">
          <a:xfrm rot="1200000">
            <a:off x="5443258" y="331694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8171" name="AutoShape 43"/>
          <p:cNvSpPr>
            <a:spLocks noChangeArrowheads="1"/>
          </p:cNvSpPr>
          <p:nvPr/>
        </p:nvSpPr>
        <p:spPr bwMode="auto">
          <a:xfrm rot="15180000">
            <a:off x="4305861" y="3454214"/>
            <a:ext cx="61072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8172" name="AutoShape 44"/>
          <p:cNvSpPr>
            <a:spLocks noChangeArrowheads="1"/>
          </p:cNvSpPr>
          <p:nvPr/>
        </p:nvSpPr>
        <p:spPr bwMode="auto">
          <a:xfrm rot="11580000">
            <a:off x="5496486" y="4364691"/>
            <a:ext cx="609320"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8173" name="Freeform 45"/>
          <p:cNvSpPr>
            <a:spLocks noChangeArrowheads="1"/>
          </p:cNvSpPr>
          <p:nvPr/>
        </p:nvSpPr>
        <p:spPr bwMode="auto">
          <a:xfrm>
            <a:off x="4730284" y="3501844"/>
            <a:ext cx="1899397" cy="1005722"/>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0519" tIns="40258" rIns="80519" bIns="40258" anchor="ctr"/>
          <a:lstStyle/>
          <a:p>
            <a:pPr marL="0" marR="0" lvl="0" indent="0" algn="l" defTabSz="402584" rtl="0" eaLnBrk="0" fontAlgn="base" latinLnBrk="0" hangingPunct="0">
              <a:lnSpc>
                <a:spcPct val="93000"/>
              </a:lnSpc>
              <a:spcBef>
                <a:spcPct val="0"/>
              </a:spcBef>
              <a:spcAft>
                <a:spcPct val="0"/>
              </a:spcAft>
              <a:buClr>
                <a:srgbClr val="000000"/>
              </a:buClr>
              <a:buSzPct val="100000"/>
              <a:buFontTx/>
              <a:buNone/>
              <a:tabLst/>
              <a:defRPr/>
            </a:pPr>
            <a:endParaRPr kumimoji="0" lang="en-US" sz="2206" b="1"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7315" name="Title 1"/>
          <p:cNvSpPr>
            <a:spLocks noGrp="1"/>
          </p:cNvSpPr>
          <p:nvPr>
            <p:ph type="title" idx="4294967295"/>
          </p:nvPr>
        </p:nvSpPr>
        <p:spPr bwMode="auto">
          <a:xfrm>
            <a:off x="728383" y="-819430"/>
            <a:ext cx="7986993" cy="50846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9" tIns="44870" rIns="89739" bIns="44870"/>
          <a:lstStyle/>
          <a:p>
            <a:r>
              <a:rPr lang="ar-JO" sz="2824" b="1" dirty="0">
                <a:latin typeface="Arial" panose="020B0604020202020204" pitchFamily="34" charset="0"/>
                <a:cs typeface="Arial" panose="020B0604020202020204" pitchFamily="34" charset="0"/>
              </a:rPr>
              <a:t>3. "الزخم </a:t>
            </a:r>
            <a:r>
              <a:rPr lang="ar-JO" sz="2824" b="1" dirty="0">
                <a:solidFill>
                  <a:srgbClr val="FF0000"/>
                </a:solidFill>
                <a:latin typeface="Arial" panose="020B0604020202020204" pitchFamily="34" charset="0"/>
                <a:cs typeface="Arial" panose="020B0604020202020204" pitchFamily="34" charset="0"/>
              </a:rPr>
              <a:t>الأسيوي</a:t>
            </a:r>
            <a:r>
              <a:rPr lang="ar-JO" sz="2824"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5423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B5480-E546-41F8-B688-F76291FB1B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p:cNvSpPr>
            <a:spLocks noGrp="1"/>
          </p:cNvSpPr>
          <p:nvPr>
            <p:ph type="ctrTitle"/>
          </p:nvPr>
        </p:nvSpPr>
        <p:spPr>
          <a:xfrm>
            <a:off x="2362200" y="3226085"/>
            <a:ext cx="4120793" cy="583916"/>
          </a:xfrm>
        </p:spPr>
        <p:txBody>
          <a:bodyPr>
            <a:noAutofit/>
          </a:bodyPr>
          <a:lstStyle/>
          <a:p>
            <a:r>
              <a:rPr lang="ar-JO" sz="2800" b="1" spc="300" dirty="0"/>
              <a:t>أع</a:t>
            </a:r>
            <a:r>
              <a:rPr lang="ar-SA" sz="2800" b="1" spc="300" dirty="0"/>
              <a:t>مال</a:t>
            </a:r>
            <a:r>
              <a:rPr lang="ar-JO" sz="2800" b="1" spc="300" dirty="0"/>
              <a:t> 18</a:t>
            </a:r>
            <a:endParaRPr lang="en-US" sz="2800" b="1" spc="300" dirty="0"/>
          </a:p>
        </p:txBody>
      </p:sp>
      <p:sp>
        <p:nvSpPr>
          <p:cNvPr id="2" name="TextBox 1">
            <a:extLst>
              <a:ext uri="{FF2B5EF4-FFF2-40B4-BE49-F238E27FC236}">
                <a16:creationId xmlns:a16="http://schemas.microsoft.com/office/drawing/2014/main" id="{049E71C1-E208-9449-AA4B-9D58D58342DB}"/>
              </a:ext>
            </a:extLst>
          </p:cNvPr>
          <p:cNvSpPr txBox="1"/>
          <p:nvPr/>
        </p:nvSpPr>
        <p:spPr>
          <a:xfrm>
            <a:off x="1270388" y="4605635"/>
            <a:ext cx="6420347" cy="400110"/>
          </a:xfrm>
          <a:prstGeom prst="rect">
            <a:avLst/>
          </a:prstGeom>
          <a:solidFill>
            <a:schemeClr val="bg1"/>
          </a:solidFill>
        </p:spPr>
        <p:txBody>
          <a:bodyPr wrap="none" rtlCol="0">
            <a:spAutoFit/>
          </a:bodyPr>
          <a:lstStyle/>
          <a:p>
            <a:r>
              <a:rPr lang="ar-JO" sz="2000" b="1" dirty="0">
                <a:latin typeface="Arial" panose="020B0604020202020204" pitchFamily="34" charset="0"/>
                <a:cs typeface="Arial" panose="020B0604020202020204" pitchFamily="34" charset="0"/>
              </a:rPr>
              <a:t>يتضمن ما يلي 39 شريحة فقط من أصل 197 شريحة في أعمال 18 وحدها</a:t>
            </a:r>
            <a:endParaRPr lang="en-US" sz="20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6B80168-3A33-1CE3-6D29-1C544389DB24}"/>
              </a:ext>
            </a:extLst>
          </p:cNvPr>
          <p:cNvSpPr/>
          <p:nvPr/>
        </p:nvSpPr>
        <p:spPr>
          <a:xfrm>
            <a:off x="2123728" y="4005064"/>
            <a:ext cx="4536504" cy="4001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b="1" dirty="0">
                <a:solidFill>
                  <a:schemeClr val="bg1"/>
                </a:solidFill>
                <a:latin typeface="Arial" panose="020B0604020202020204" pitchFamily="34" charset="0"/>
                <a:cs typeface="Arial" panose="020B0604020202020204" pitchFamily="34" charset="0"/>
              </a:rPr>
              <a:t>صورة مرافقة للكتاب المقدس</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127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93DB76-BC12-4C35-911B-55FB133A98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BB5A85C9-2226-483A-9D59-5C25AB1C0DD6}"/>
              </a:ext>
            </a:extLst>
          </p:cNvPr>
          <p:cNvSpPr>
            <a:spLocks noGrp="1"/>
          </p:cNvSpPr>
          <p:nvPr>
            <p:ph type="ctrTitle"/>
          </p:nvPr>
        </p:nvSpPr>
        <p:spPr>
          <a:xfrm>
            <a:off x="975360" y="1301112"/>
            <a:ext cx="7193280" cy="4551048"/>
          </a:xfrm>
          <a:solidFill>
            <a:schemeClr val="bg1"/>
          </a:solidFill>
        </p:spPr>
        <p:txBody>
          <a:bodyPr>
            <a:noAutofit/>
          </a:bodyPr>
          <a:lstStyle/>
          <a:p>
            <a:r>
              <a:rPr lang="ar-JO" sz="2000" dirty="0"/>
              <a:t>هذه عينة مجانية من العرض التقديمي لأعمال الرسل 18 من موقع صورة مرافقة للكتاب المقدس، لشراء المجلد كاملاً قم بزيارة</a:t>
            </a:r>
            <a:br>
              <a:rPr lang="en-US" sz="2000" dirty="0"/>
            </a:br>
            <a:r>
              <a:rPr lang="en-US" sz="2000" dirty="0"/>
              <a:t> https://www.bibleplaces.com/</a:t>
            </a:r>
            <a:r>
              <a:rPr lang="ar-SA" sz="2000" dirty="0"/>
              <a:t>اعمال</a:t>
            </a:r>
            <a:r>
              <a:rPr lang="en-US" sz="2000" dirty="0"/>
              <a:t>/</a:t>
            </a:r>
            <a:br>
              <a:rPr lang="en-US" sz="2000" dirty="0"/>
            </a:br>
            <a:br>
              <a:rPr lang="en-US" sz="2000" dirty="0"/>
            </a:br>
            <a:r>
              <a:rPr lang="ar-JO" sz="2000" dirty="0"/>
              <a:t>يعد كتاب صورة مرافقة للكتاب المقدس مصدراً غنياً بالصور لطلاب دراسة الكتاب المقدس والمعلمين والباحثين. كما يقوم أمين المكتبة بتخزين الرفوف بأكبر عدد ممكن من المواد المناسبة، فقد حاولنا توفير مجموعة واسعة من الصور. هدفنا هو أن تجد في هذه المكتبة كل ما تبحث عنه.</a:t>
            </a:r>
            <a:br>
              <a:rPr lang="en-US" sz="2000" dirty="0"/>
            </a:br>
            <a:br>
              <a:rPr lang="en-US" sz="2000" dirty="0"/>
            </a:br>
            <a:r>
              <a:rPr lang="ar-JO" sz="2000" dirty="0"/>
              <a:t>للمزيد من التفاصيل (لهذه الشريحة ولكل شريحة) أنظر إلى قسم الملاحظات أدناه</a:t>
            </a:r>
            <a:br>
              <a:rPr lang="en-US" sz="2000" dirty="0"/>
            </a:br>
            <a:br>
              <a:rPr lang="en-US" sz="2000" dirty="0"/>
            </a:br>
            <a:endParaRPr lang="en-US" sz="2000" dirty="0"/>
          </a:p>
        </p:txBody>
      </p:sp>
      <p:sp>
        <p:nvSpPr>
          <p:cNvPr id="10" name="Arrow: Right 9">
            <a:extLst>
              <a:ext uri="{FF2B5EF4-FFF2-40B4-BE49-F238E27FC236}">
                <a16:creationId xmlns:a16="http://schemas.microsoft.com/office/drawing/2014/main" id="{0DBCA196-81DF-4665-B2AA-D3008CDFA43B}"/>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5648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رحلة بولس من أثينا إلى كورنثوس</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ar-JO" sz="1800" b="1" dirty="0">
                <a:latin typeface="Arial" panose="020B0604020202020204" pitchFamily="34" charset="0"/>
                <a:cs typeface="Arial" panose="020B0604020202020204" pitchFamily="34" charset="0"/>
              </a:rPr>
              <a:t>18: 1</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 وجاء إلى كورنثوس</a:t>
            </a:r>
            <a:endParaRPr lang="en-US" sz="2000" b="1" i="0" dirty="0">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a:off x="8100392" y="2819400"/>
            <a:ext cx="641522"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أثينا</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a:off x="20062" y="3284984"/>
            <a:ext cx="1311578"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كورنثوس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6731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5250B-30D9-4D40-8454-DE7E80B154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الأكروبوليس في أثينا</a:t>
            </a:r>
            <a:endParaRPr lang="en-US" sz="1800" b="1" dirty="0">
              <a:latin typeface="Arial" panose="020B0604020202020204" pitchFamily="34" charset="0"/>
              <a:cs typeface="Arial" panose="020B0604020202020204" pitchFamily="34" charset="0"/>
            </a:endParaRPr>
          </a:p>
        </p:txBody>
      </p:sp>
      <p:sp>
        <p:nvSpPr>
          <p:cNvPr id="10"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a:t>
            </a:r>
            <a:endParaRPr lang="en-US" sz="18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052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أورشليم وفي كل اليهودية والسامرة وإلى أقصى الأرض </a:t>
            </a:r>
          </a:p>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٨:١)</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91957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99656-73BA-604D-A820-4E9CEF4C8A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93700"/>
            <a:ext cx="9144000" cy="607060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cs typeface="Arial" panose="020B0604020202020204" pitchFamily="34" charset="0"/>
              </a:rPr>
              <a:t>تل المريخ، من الأكروبوليس في أثينا</a:t>
            </a:r>
            <a:endParaRPr lang="en-US" sz="1800" dirty="0"/>
          </a:p>
        </p:txBody>
      </p:sp>
      <p:sp>
        <p:nvSpPr>
          <p:cNvPr id="10" name="Text Placeholder 2"/>
          <p:cNvSpPr>
            <a:spLocks noGrp="1"/>
          </p:cNvSpPr>
          <p:nvPr>
            <p:ph type="body" sz="quarter" idx="12"/>
          </p:nvPr>
        </p:nvSpPr>
        <p:spPr>
          <a:xfrm>
            <a:off x="8074152" y="6519672"/>
            <a:ext cx="1069848" cy="369332"/>
          </a:xfrm>
        </p:spPr>
        <p:txBody>
          <a:bodyPr/>
          <a:lstStyle/>
          <a:p>
            <a:r>
              <a:rPr lang="ar-JO" sz="1800" b="1" dirty="0">
                <a:cs typeface="Arial" panose="020B0604020202020204" pitchFamily="34" charset="0"/>
              </a:rPr>
              <a:t>18: 1</a:t>
            </a:r>
            <a:endParaRPr lang="en-US" sz="1800" dirty="0"/>
          </a:p>
        </p:txBody>
      </p:sp>
      <p:sp>
        <p:nvSpPr>
          <p:cNvPr id="11"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800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cond user.7DNW38V.001\Documents\Jobs\BiblePlaces project\p\Gulf of Corinth and isthmus panorama, tb0508034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05782"/>
            <a:ext cx="9144001" cy="3246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خليج ومضيق كورنثوس (من الشمال)</a:t>
            </a:r>
            <a:endParaRPr lang="en-US" sz="1800" b="1" dirty="0">
              <a:latin typeface="Arial" panose="020B0604020202020204" pitchFamily="34" charset="0"/>
              <a:cs typeface="Arial" panose="020B0604020202020204" pitchFamily="34" charset="0"/>
            </a:endParaRPr>
          </a:p>
        </p:txBody>
      </p:sp>
      <p:sp>
        <p:nvSpPr>
          <p:cNvPr id="10"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a:t>
            </a:r>
            <a:endParaRPr lang="en-US" sz="18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 وجاء إلى كورنثوس</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598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cond user.7DNW38V.001\Documents\Jobs\BiblePlaces project\p\Gulf of Corinth and isthmus panorama, tb0508034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05782"/>
            <a:ext cx="9144001" cy="3246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خليج ومضيق كورنثوس (من الشمال)</a:t>
            </a:r>
          </a:p>
        </p:txBody>
      </p:sp>
      <p:sp>
        <p:nvSpPr>
          <p:cNvPr id="22"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a:t>
            </a:r>
            <a:endParaRPr lang="en-US" sz="1800" b="1" dirty="0">
              <a:latin typeface="Arial" panose="020B0604020202020204" pitchFamily="34" charset="0"/>
              <a:cs typeface="Arial" panose="020B0604020202020204" pitchFamily="34" charset="0"/>
            </a:endParaRPr>
          </a:p>
        </p:txBody>
      </p:sp>
      <p:sp>
        <p:nvSpPr>
          <p:cNvPr id="23"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 وجاء إلى كورنثوس</a:t>
            </a:r>
            <a:endParaRPr lang="en-US" sz="2000" b="1" i="0" dirty="0">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5224448" y="2419290"/>
            <a:ext cx="1151277"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كورنثوس</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0" name="Oval 9"/>
          <p:cNvSpPr/>
          <p:nvPr/>
        </p:nvSpPr>
        <p:spPr>
          <a:xfrm>
            <a:off x="4853991" y="2807536"/>
            <a:ext cx="549376" cy="430129"/>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16"/>
          <p:cNvSpPr txBox="1">
            <a:spLocks noChangeArrowheads="1"/>
          </p:cNvSpPr>
          <p:nvPr/>
        </p:nvSpPr>
        <p:spPr bwMode="auto">
          <a:xfrm>
            <a:off x="5547675" y="3528032"/>
            <a:ext cx="1725152"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خليج كورنثوس</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3" name="Text Box 16"/>
          <p:cNvSpPr txBox="1">
            <a:spLocks noChangeArrowheads="1"/>
          </p:cNvSpPr>
          <p:nvPr/>
        </p:nvSpPr>
        <p:spPr bwMode="auto">
          <a:xfrm>
            <a:off x="5047591" y="4552890"/>
            <a:ext cx="2204451"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البر الرئيسي لليونان</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1" name="Text Box 16"/>
          <p:cNvSpPr txBox="1">
            <a:spLocks noChangeArrowheads="1"/>
          </p:cNvSpPr>
          <p:nvPr/>
        </p:nvSpPr>
        <p:spPr bwMode="auto">
          <a:xfrm>
            <a:off x="3262336" y="3581400"/>
            <a:ext cx="1592103"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قناة كورنثوس</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6" name="Text Box 5"/>
          <p:cNvSpPr txBox="1">
            <a:spLocks noChangeArrowheads="1"/>
          </p:cNvSpPr>
          <p:nvPr/>
        </p:nvSpPr>
        <p:spPr bwMode="auto">
          <a:xfrm>
            <a:off x="396240" y="2087880"/>
            <a:ext cx="827471"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76200">
                    <a:srgbClr val="000000">
                      <a:alpha val="60000"/>
                    </a:srgbClr>
                  </a:glow>
                </a:effectLst>
                <a:latin typeface="Arial" panose="020B0604020202020204" pitchFamily="34" charset="0"/>
                <a:ea typeface="+mn-ea"/>
                <a:cs typeface="Arial" panose="020B0604020202020204" pitchFamily="34" charset="0"/>
              </a:rPr>
              <a:t>كنخريا</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7" name="Line 6"/>
          <p:cNvSpPr>
            <a:spLocks noChangeShapeType="1"/>
          </p:cNvSpPr>
          <p:nvPr/>
        </p:nvSpPr>
        <p:spPr bwMode="auto">
          <a:xfrm>
            <a:off x="1082040" y="2545080"/>
            <a:ext cx="152400" cy="685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p:nvCxnSpPr>
        <p:spPr>
          <a:xfrm>
            <a:off x="685800" y="3357838"/>
            <a:ext cx="2819400" cy="71162"/>
          </a:xfrm>
          <a:prstGeom prst="line">
            <a:avLst/>
          </a:prstGeom>
          <a:noFill/>
          <a:ln w="22225" cap="flat" cmpd="sng" algn="ctr">
            <a:solidFill>
              <a:srgbClr val="FFFFFF"/>
            </a:solidFill>
            <a:prstDash val="sysDash"/>
            <a:round/>
            <a:headEnd type="none" w="med" len="med"/>
            <a:tailEnd type="none" w="med" len="med"/>
          </a:ln>
          <a:effectLst>
            <a:glow rad="50800">
              <a:srgbClr val="000000">
                <a:alpha val="60000"/>
              </a:srgbClr>
            </a:glow>
            <a:outerShdw blurRad="40000" dist="20000" dir="5400000" rotWithShape="0">
              <a:srgbClr val="000000">
                <a:alpha val="38000"/>
              </a:srgbClr>
            </a:outerShdw>
          </a:effectLst>
        </p:spPr>
      </p:cxnSp>
      <p:sp>
        <p:nvSpPr>
          <p:cNvPr id="21" name="Text Box 5"/>
          <p:cNvSpPr txBox="1">
            <a:spLocks noChangeArrowheads="1"/>
          </p:cNvSpPr>
          <p:nvPr/>
        </p:nvSpPr>
        <p:spPr bwMode="auto">
          <a:xfrm>
            <a:off x="2476531" y="2419290"/>
            <a:ext cx="1225015"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البيلوبونيز</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cxnSp>
        <p:nvCxnSpPr>
          <p:cNvPr id="6" name="Straight Arrow Connector 5"/>
          <p:cNvCxnSpPr/>
          <p:nvPr/>
        </p:nvCxnSpPr>
        <p:spPr>
          <a:xfrm flipH="1" flipV="1">
            <a:off x="3505200" y="3444240"/>
            <a:ext cx="229275" cy="200055"/>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641501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60E225-5621-45DE-81DC-4D26B46D4B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حفريات كورنثوس وميناء ليكأونية وخليج كورنثوس من أكروكورينث</a:t>
            </a:r>
            <a:endParaRPr lang="en-US" sz="1800" b="1" dirty="0">
              <a:latin typeface="Arial" panose="020B0604020202020204" pitchFamily="34" charset="0"/>
              <a:cs typeface="Arial" panose="020B0604020202020204" pitchFamily="34" charset="0"/>
            </a:endParaRPr>
          </a:p>
        </p:txBody>
      </p:sp>
      <p:sp>
        <p:nvSpPr>
          <p:cNvPr id="12"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a:t>
            </a:r>
            <a:endParaRPr lang="en-US" sz="1800" b="1" dirty="0">
              <a:latin typeface="Arial" panose="020B0604020202020204" pitchFamily="34" charset="0"/>
              <a:cs typeface="Arial" panose="020B0604020202020204" pitchFamily="34" charset="0"/>
            </a:endParaRPr>
          </a:p>
        </p:txBody>
      </p:sp>
      <p:sp>
        <p:nvSpPr>
          <p:cNvPr id="13"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وبعد هذا مضى بولس من أثينا وجاء إلى كورنثوس</a:t>
            </a:r>
            <a:endParaRPr lang="en-US" sz="2000" b="1" i="0" dirty="0">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1944630" y="5486400"/>
            <a:ext cx="1986442"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حفريات كورنثوس</a:t>
            </a:r>
            <a:endParaRPr kumimoji="0" lang="en-US"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7" name="Oval 6"/>
          <p:cNvSpPr/>
          <p:nvPr/>
        </p:nvSpPr>
        <p:spPr>
          <a:xfrm rot="21044921">
            <a:off x="5546" y="5021957"/>
            <a:ext cx="1981200" cy="921606"/>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Oval 7"/>
          <p:cNvSpPr/>
          <p:nvPr/>
        </p:nvSpPr>
        <p:spPr>
          <a:xfrm>
            <a:off x="762000" y="3200400"/>
            <a:ext cx="1295400" cy="685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275456" y="2814916"/>
            <a:ext cx="1319592"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ميناء ليكأونية</a:t>
            </a:r>
            <a:endParaRPr kumimoji="0" lang="en-US" sz="2000"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0" name="Text Box 5"/>
          <p:cNvSpPr txBox="1">
            <a:spLocks noChangeArrowheads="1"/>
          </p:cNvSpPr>
          <p:nvPr/>
        </p:nvSpPr>
        <p:spPr bwMode="auto">
          <a:xfrm>
            <a:off x="2900341" y="2695545"/>
            <a:ext cx="1463863"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خليج كورنثوس</a:t>
            </a:r>
            <a:endParaRPr kumimoji="0" lang="en-US" sz="2000" b="1"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3201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61938"/>
            <a:ext cx="9140952"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بنطس وأكيلا على نقش في مكتبة سيلسوس في أفسس، القرن الثاني الميلادي</a:t>
            </a:r>
            <a:endParaRPr lang="en-US" sz="1800" b="1" dirty="0">
              <a:latin typeface="Arial" panose="020B0604020202020204" pitchFamily="34" charset="0"/>
              <a:cs typeface="Arial" panose="020B0604020202020204" pitchFamily="34" charset="0"/>
            </a:endParaRPr>
          </a:p>
        </p:txBody>
      </p:sp>
      <p:sp>
        <p:nvSpPr>
          <p:cNvPr id="10"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2</a:t>
            </a:r>
            <a:endParaRPr lang="en-US" sz="18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فوجد يهودياً اسمه أكيلا بنطي الجنس</a:t>
            </a:r>
            <a:endParaRPr lang="en-US" sz="2000" b="1" i="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FA63F7F-CB64-68AE-4AEF-79CB5CFBCC0F}"/>
              </a:ext>
            </a:extLst>
          </p:cNvPr>
          <p:cNvSpPr/>
          <p:nvPr/>
        </p:nvSpPr>
        <p:spPr>
          <a:xfrm>
            <a:off x="6372200" y="3068960"/>
            <a:ext cx="2376264" cy="7200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F35EFF7-1275-9526-287B-CDAB8F47BBAF}"/>
              </a:ext>
            </a:extLst>
          </p:cNvPr>
          <p:cNvSpPr/>
          <p:nvPr/>
        </p:nvSpPr>
        <p:spPr>
          <a:xfrm>
            <a:off x="2874620" y="5286380"/>
            <a:ext cx="1697380" cy="7200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477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695F4E-F59F-4C62-A9E4-443D816D15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61772"/>
            <a:ext cx="9144000" cy="5934456"/>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لوح دفن لعبد اسمه كريستوس، من طريق سالارينا في روما، أوائل القرن الأول الميلادي</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لأن كلوديوس كان قد أمر أن يمضي جميع اليهود من رومية</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7151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5360" y="270511"/>
            <a:ext cx="6232612" cy="649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تم تكريس قاعدة المذبح من قبل تيبيريوس كلوديوس كريستوس، حافظ سجن ليون</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لأن كلوديوس كان قد أمر أن يمضي جميع اليهود من رومية</a:t>
            </a:r>
            <a:endParaRPr lang="en-US" sz="2000" b="1" i="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1450" y="365760"/>
            <a:ext cx="2555585" cy="615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7797800" y="2711450"/>
            <a:ext cx="234950" cy="515938"/>
          </a:xfrm>
          <a:custGeom>
            <a:avLst/>
            <a:gdLst>
              <a:gd name="connsiteX0" fmla="*/ 234950 w 234950"/>
              <a:gd name="connsiteY0" fmla="*/ 6350 h 514350"/>
              <a:gd name="connsiteX1" fmla="*/ 0 w 234950"/>
              <a:gd name="connsiteY1" fmla="*/ 0 h 514350"/>
              <a:gd name="connsiteX2" fmla="*/ 12700 w 234950"/>
              <a:gd name="connsiteY2" fmla="*/ 273050 h 514350"/>
              <a:gd name="connsiteX3" fmla="*/ 171450 w 234950"/>
              <a:gd name="connsiteY3" fmla="*/ 273050 h 514350"/>
              <a:gd name="connsiteX4" fmla="*/ 12700 w 234950"/>
              <a:gd name="connsiteY4" fmla="*/ 260350 h 514350"/>
              <a:gd name="connsiteX5" fmla="*/ 19050 w 234950"/>
              <a:gd name="connsiteY5" fmla="*/ 514350 h 514350"/>
              <a:gd name="connsiteX6" fmla="*/ 222250 w 234950"/>
              <a:gd name="connsiteY6" fmla="*/ 501650 h 514350"/>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12725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27013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74638 h 515938"/>
              <a:gd name="connsiteX5" fmla="*/ 19050 w 234950"/>
              <a:gd name="connsiteY5" fmla="*/ 514350 h 515938"/>
              <a:gd name="connsiteX6" fmla="*/ 227013 w 234950"/>
              <a:gd name="connsiteY6" fmla="*/ 515938 h 5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50" h="515938">
                <a:moveTo>
                  <a:pt x="234950" y="6350"/>
                </a:moveTo>
                <a:lnTo>
                  <a:pt x="0" y="0"/>
                </a:lnTo>
                <a:lnTo>
                  <a:pt x="12700" y="273050"/>
                </a:lnTo>
                <a:lnTo>
                  <a:pt x="171450" y="273050"/>
                </a:lnTo>
                <a:lnTo>
                  <a:pt x="12700" y="274638"/>
                </a:lnTo>
                <a:lnTo>
                  <a:pt x="19050" y="514350"/>
                </a:lnTo>
                <a:lnTo>
                  <a:pt x="227013" y="515938"/>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Freeform 7"/>
          <p:cNvSpPr/>
          <p:nvPr/>
        </p:nvSpPr>
        <p:spPr>
          <a:xfrm>
            <a:off x="7245350" y="2730016"/>
            <a:ext cx="342900" cy="521183"/>
          </a:xfrm>
          <a:custGeom>
            <a:avLst/>
            <a:gdLst>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521183">
                <a:moveTo>
                  <a:pt x="25400" y="521183"/>
                </a:moveTo>
                <a:lnTo>
                  <a:pt x="0" y="6833"/>
                </a:lnTo>
                <a:cubicBezTo>
                  <a:pt x="155839" y="-15128"/>
                  <a:pt x="247386" y="12919"/>
                  <a:pt x="260350" y="133833"/>
                </a:cubicBezTo>
                <a:cubicBezTo>
                  <a:pt x="265112" y="221939"/>
                  <a:pt x="148431" y="279089"/>
                  <a:pt x="31750" y="305283"/>
                </a:cubicBezTo>
                <a:cubicBezTo>
                  <a:pt x="91017" y="313750"/>
                  <a:pt x="176478" y="293641"/>
                  <a:pt x="230982" y="368783"/>
                </a:cubicBezTo>
                <a:lnTo>
                  <a:pt x="342900" y="508483"/>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Freeform 8"/>
          <p:cNvSpPr/>
          <p:nvPr/>
        </p:nvSpPr>
        <p:spPr>
          <a:xfrm>
            <a:off x="6672262" y="2678906"/>
            <a:ext cx="325438" cy="572294"/>
          </a:xfrm>
          <a:custGeom>
            <a:avLst/>
            <a:gdLst>
              <a:gd name="connsiteX0" fmla="*/ 323850 w 330200"/>
              <a:gd name="connsiteY0" fmla="*/ 539750 h 539750"/>
              <a:gd name="connsiteX1" fmla="*/ 330200 w 330200"/>
              <a:gd name="connsiteY1" fmla="*/ 0 h 539750"/>
              <a:gd name="connsiteX2" fmla="*/ 330200 w 330200"/>
              <a:gd name="connsiteY2" fmla="*/ 228600 h 539750"/>
              <a:gd name="connsiteX3" fmla="*/ 12700 w 330200"/>
              <a:gd name="connsiteY3" fmla="*/ 209550 h 539750"/>
              <a:gd name="connsiteX4" fmla="*/ 19050 w 330200"/>
              <a:gd name="connsiteY4" fmla="*/ 31750 h 539750"/>
              <a:gd name="connsiteX5" fmla="*/ 0 w 330200"/>
              <a:gd name="connsiteY5" fmla="*/ 469900 h 539750"/>
              <a:gd name="connsiteX0" fmla="*/ 323850 w 330200"/>
              <a:gd name="connsiteY0" fmla="*/ 572294 h 572294"/>
              <a:gd name="connsiteX1" fmla="*/ 330200 w 330200"/>
              <a:gd name="connsiteY1" fmla="*/ 32544 h 572294"/>
              <a:gd name="connsiteX2" fmla="*/ 330200 w 330200"/>
              <a:gd name="connsiteY2" fmla="*/ 261144 h 572294"/>
              <a:gd name="connsiteX3" fmla="*/ 12700 w 330200"/>
              <a:gd name="connsiteY3" fmla="*/ 242094 h 572294"/>
              <a:gd name="connsiteX4" fmla="*/ 21431 w 330200"/>
              <a:gd name="connsiteY4" fmla="*/ 0 h 572294"/>
              <a:gd name="connsiteX5" fmla="*/ 0 w 330200"/>
              <a:gd name="connsiteY5" fmla="*/ 502444 h 572294"/>
              <a:gd name="connsiteX0" fmla="*/ 319088 w 325438"/>
              <a:gd name="connsiteY0" fmla="*/ 572294 h 572294"/>
              <a:gd name="connsiteX1" fmla="*/ 325438 w 325438"/>
              <a:gd name="connsiteY1" fmla="*/ 32544 h 572294"/>
              <a:gd name="connsiteX2" fmla="*/ 325438 w 325438"/>
              <a:gd name="connsiteY2" fmla="*/ 261144 h 572294"/>
              <a:gd name="connsiteX3" fmla="*/ 7938 w 325438"/>
              <a:gd name="connsiteY3" fmla="*/ 242094 h 572294"/>
              <a:gd name="connsiteX4" fmla="*/ 16669 w 325438"/>
              <a:gd name="connsiteY4" fmla="*/ 0 h 572294"/>
              <a:gd name="connsiteX5" fmla="*/ 0 w 325438"/>
              <a:gd name="connsiteY5" fmla="*/ 552450 h 5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438" h="572294">
                <a:moveTo>
                  <a:pt x="319088" y="572294"/>
                </a:moveTo>
                <a:cubicBezTo>
                  <a:pt x="321205" y="392377"/>
                  <a:pt x="323321" y="212461"/>
                  <a:pt x="325438" y="32544"/>
                </a:cubicBezTo>
                <a:lnTo>
                  <a:pt x="325438" y="261144"/>
                </a:lnTo>
                <a:lnTo>
                  <a:pt x="7938" y="242094"/>
                </a:lnTo>
                <a:lnTo>
                  <a:pt x="16669" y="0"/>
                </a:lnTo>
                <a:lnTo>
                  <a:pt x="0" y="552450"/>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9"/>
          <p:cNvSpPr/>
          <p:nvPr/>
        </p:nvSpPr>
        <p:spPr>
          <a:xfrm>
            <a:off x="6121390" y="2678905"/>
            <a:ext cx="355610" cy="515285"/>
          </a:xfrm>
          <a:custGeom>
            <a:avLst/>
            <a:gdLst>
              <a:gd name="connsiteX0" fmla="*/ 355600 w 355600"/>
              <a:gd name="connsiteY0" fmla="*/ 120650 h 571500"/>
              <a:gd name="connsiteX1" fmla="*/ 152400 w 355600"/>
              <a:gd name="connsiteY1" fmla="*/ 0 h 571500"/>
              <a:gd name="connsiteX2" fmla="*/ 0 w 355600"/>
              <a:gd name="connsiteY2" fmla="*/ 298450 h 571500"/>
              <a:gd name="connsiteX3" fmla="*/ 196850 w 355600"/>
              <a:gd name="connsiteY3" fmla="*/ 571500 h 571500"/>
              <a:gd name="connsiteX4" fmla="*/ 323850 w 355600"/>
              <a:gd name="connsiteY4" fmla="*/ 444500 h 571500"/>
              <a:gd name="connsiteX0" fmla="*/ 357062 w 357062"/>
              <a:gd name="connsiteY0" fmla="*/ 120650 h 571500"/>
              <a:gd name="connsiteX1" fmla="*/ 153862 w 357062"/>
              <a:gd name="connsiteY1" fmla="*/ 0 h 571500"/>
              <a:gd name="connsiteX2" fmla="*/ 1462 w 357062"/>
              <a:gd name="connsiteY2" fmla="*/ 298450 h 571500"/>
              <a:gd name="connsiteX3" fmla="*/ 198312 w 357062"/>
              <a:gd name="connsiteY3" fmla="*/ 571500 h 571500"/>
              <a:gd name="connsiteX4" fmla="*/ 325312 w 357062"/>
              <a:gd name="connsiteY4" fmla="*/ 444500 h 571500"/>
              <a:gd name="connsiteX0" fmla="*/ 357237 w 357237"/>
              <a:gd name="connsiteY0" fmla="*/ 120652 h 571502"/>
              <a:gd name="connsiteX1" fmla="*/ 154037 w 357237"/>
              <a:gd name="connsiteY1" fmla="*/ 2 h 571502"/>
              <a:gd name="connsiteX2" fmla="*/ 1637 w 357237"/>
              <a:gd name="connsiteY2" fmla="*/ 298452 h 571502"/>
              <a:gd name="connsiteX3" fmla="*/ 198487 w 357237"/>
              <a:gd name="connsiteY3" fmla="*/ 571502 h 571502"/>
              <a:gd name="connsiteX4" fmla="*/ 325487 w 357237"/>
              <a:gd name="connsiteY4" fmla="*/ 444502 h 571502"/>
              <a:gd name="connsiteX0" fmla="*/ 357237 w 357237"/>
              <a:gd name="connsiteY0" fmla="*/ 120711 h 571561"/>
              <a:gd name="connsiteX1" fmla="*/ 154037 w 357237"/>
              <a:gd name="connsiteY1" fmla="*/ 61 h 571561"/>
              <a:gd name="connsiteX2" fmla="*/ 1637 w 357237"/>
              <a:gd name="connsiteY2" fmla="*/ 298511 h 571561"/>
              <a:gd name="connsiteX3" fmla="*/ 198487 w 357237"/>
              <a:gd name="connsiteY3" fmla="*/ 571561 h 571561"/>
              <a:gd name="connsiteX4" fmla="*/ 325487 w 357237"/>
              <a:gd name="connsiteY4" fmla="*/ 444561 h 571561"/>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5780 w 355780"/>
              <a:gd name="connsiteY0" fmla="*/ 120735 h 571585"/>
              <a:gd name="connsiteX1" fmla="*/ 152580 w 355780"/>
              <a:gd name="connsiteY1" fmla="*/ 85 h 571585"/>
              <a:gd name="connsiteX2" fmla="*/ 180 w 355780"/>
              <a:gd name="connsiteY2" fmla="*/ 298535 h 571585"/>
              <a:gd name="connsiteX3" fmla="*/ 197030 w 355780"/>
              <a:gd name="connsiteY3" fmla="*/ 571585 h 571585"/>
              <a:gd name="connsiteX4" fmla="*/ 324030 w 355780"/>
              <a:gd name="connsiteY4" fmla="*/ 444585 h 571585"/>
              <a:gd name="connsiteX0" fmla="*/ 355607 w 355607"/>
              <a:gd name="connsiteY0" fmla="*/ 120735 h 571585"/>
              <a:gd name="connsiteX1" fmla="*/ 152407 w 355607"/>
              <a:gd name="connsiteY1" fmla="*/ 85 h 571585"/>
              <a:gd name="connsiteX2" fmla="*/ 7 w 355607"/>
              <a:gd name="connsiteY2" fmla="*/ 298535 h 571585"/>
              <a:gd name="connsiteX3" fmla="*/ 196857 w 355607"/>
              <a:gd name="connsiteY3" fmla="*/ 571585 h 571585"/>
              <a:gd name="connsiteX4" fmla="*/ 323857 w 355607"/>
              <a:gd name="connsiteY4" fmla="*/ 444585 h 571585"/>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10" h="571726">
                <a:moveTo>
                  <a:pt x="355610" y="120735"/>
                </a:moveTo>
                <a:cubicBezTo>
                  <a:pt x="325977" y="56706"/>
                  <a:pt x="293962" y="-2560"/>
                  <a:pt x="152410" y="85"/>
                </a:cubicBezTo>
                <a:cubicBezTo>
                  <a:pt x="87322" y="-445"/>
                  <a:pt x="804" y="91896"/>
                  <a:pt x="10" y="298535"/>
                </a:cubicBezTo>
                <a:cubicBezTo>
                  <a:pt x="-1048" y="484802"/>
                  <a:pt x="81237" y="575818"/>
                  <a:pt x="196860" y="571585"/>
                </a:cubicBezTo>
                <a:cubicBezTo>
                  <a:pt x="260624" y="572115"/>
                  <a:pt x="300577" y="522637"/>
                  <a:pt x="323860" y="444585"/>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Freeform 10"/>
          <p:cNvSpPr/>
          <p:nvPr/>
        </p:nvSpPr>
        <p:spPr>
          <a:xfrm>
            <a:off x="8115300" y="2698698"/>
            <a:ext cx="354271" cy="580041"/>
          </a:xfrm>
          <a:custGeom>
            <a:avLst/>
            <a:gdLst>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541203"/>
              <a:gd name="connsiteX1" fmla="*/ 336550 w 349250"/>
              <a:gd name="connsiteY1" fmla="*/ 469900 h 541203"/>
              <a:gd name="connsiteX2" fmla="*/ 82550 w 349250"/>
              <a:gd name="connsiteY2" fmla="*/ 215900 h 541203"/>
              <a:gd name="connsiteX3" fmla="*/ 209550 w 349250"/>
              <a:gd name="connsiteY3" fmla="*/ 0 h 541203"/>
              <a:gd name="connsiteX4" fmla="*/ 349250 w 349250"/>
              <a:gd name="connsiteY4" fmla="*/ 165100 h 541203"/>
              <a:gd name="connsiteX0" fmla="*/ 0 w 349250"/>
              <a:gd name="connsiteY0" fmla="*/ 495300 h 579989"/>
              <a:gd name="connsiteX1" fmla="*/ 336550 w 349250"/>
              <a:gd name="connsiteY1" fmla="*/ 469900 h 579989"/>
              <a:gd name="connsiteX2" fmla="*/ 82550 w 349250"/>
              <a:gd name="connsiteY2" fmla="*/ 215900 h 579989"/>
              <a:gd name="connsiteX3" fmla="*/ 209550 w 349250"/>
              <a:gd name="connsiteY3" fmla="*/ 0 h 579989"/>
              <a:gd name="connsiteX4" fmla="*/ 349250 w 349250"/>
              <a:gd name="connsiteY4" fmla="*/ 165100 h 579989"/>
              <a:gd name="connsiteX0" fmla="*/ 0 w 354423"/>
              <a:gd name="connsiteY0" fmla="*/ 495300 h 579989"/>
              <a:gd name="connsiteX1" fmla="*/ 336550 w 354423"/>
              <a:gd name="connsiteY1" fmla="*/ 469900 h 579989"/>
              <a:gd name="connsiteX2" fmla="*/ 82550 w 354423"/>
              <a:gd name="connsiteY2" fmla="*/ 215900 h 579989"/>
              <a:gd name="connsiteX3" fmla="*/ 209550 w 354423"/>
              <a:gd name="connsiteY3" fmla="*/ 0 h 579989"/>
              <a:gd name="connsiteX4" fmla="*/ 349250 w 354423"/>
              <a:gd name="connsiteY4" fmla="*/ 165100 h 579989"/>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4271"/>
              <a:gd name="connsiteY0" fmla="*/ 495352 h 580041"/>
              <a:gd name="connsiteX1" fmla="*/ 336550 w 354271"/>
              <a:gd name="connsiteY1" fmla="*/ 469952 h 580041"/>
              <a:gd name="connsiteX2" fmla="*/ 56357 w 354271"/>
              <a:gd name="connsiteY2" fmla="*/ 208808 h 580041"/>
              <a:gd name="connsiteX3" fmla="*/ 209550 w 354271"/>
              <a:gd name="connsiteY3" fmla="*/ 52 h 580041"/>
              <a:gd name="connsiteX4" fmla="*/ 349250 w 354271"/>
              <a:gd name="connsiteY4" fmla="*/ 165152 h 58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71" h="580041">
                <a:moveTo>
                  <a:pt x="0" y="495352"/>
                </a:moveTo>
                <a:cubicBezTo>
                  <a:pt x="76465" y="605947"/>
                  <a:pt x="324379" y="618913"/>
                  <a:pt x="336550" y="469952"/>
                </a:cubicBezTo>
                <a:cubicBezTo>
                  <a:pt x="309033" y="287654"/>
                  <a:pt x="57681" y="372055"/>
                  <a:pt x="56357" y="208808"/>
                </a:cubicBezTo>
                <a:cubicBezTo>
                  <a:pt x="58208" y="96359"/>
                  <a:pt x="91016" y="5345"/>
                  <a:pt x="209550" y="52"/>
                </a:cubicBezTo>
                <a:cubicBezTo>
                  <a:pt x="251355" y="-2065"/>
                  <a:pt x="381264" y="60113"/>
                  <a:pt x="349250" y="165152"/>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Freeform 11"/>
          <p:cNvSpPr/>
          <p:nvPr/>
        </p:nvSpPr>
        <p:spPr>
          <a:xfrm>
            <a:off x="4821236" y="3543459"/>
            <a:ext cx="328613" cy="552244"/>
          </a:xfrm>
          <a:custGeom>
            <a:avLst/>
            <a:gdLst>
              <a:gd name="connsiteX0" fmla="*/ 323850 w 323850"/>
              <a:gd name="connsiteY0" fmla="*/ 6350 h 400050"/>
              <a:gd name="connsiteX1" fmla="*/ 38100 w 323850"/>
              <a:gd name="connsiteY1" fmla="*/ 0 h 400050"/>
              <a:gd name="connsiteX2" fmla="*/ 260350 w 323850"/>
              <a:gd name="connsiteY2" fmla="*/ 336550 h 400050"/>
              <a:gd name="connsiteX3" fmla="*/ 0 w 323850"/>
              <a:gd name="connsiteY3" fmla="*/ 400050 h 400050"/>
              <a:gd name="connsiteX0" fmla="*/ 323850 w 323850"/>
              <a:gd name="connsiteY0" fmla="*/ 65640 h 459340"/>
              <a:gd name="connsiteX1" fmla="*/ 38100 w 323850"/>
              <a:gd name="connsiteY1" fmla="*/ 59290 h 459340"/>
              <a:gd name="connsiteX2" fmla="*/ 260350 w 323850"/>
              <a:gd name="connsiteY2" fmla="*/ 395840 h 459340"/>
              <a:gd name="connsiteX3" fmla="*/ 0 w 323850"/>
              <a:gd name="connsiteY3" fmla="*/ 459340 h 459340"/>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83328 h 477028"/>
              <a:gd name="connsiteX1" fmla="*/ 38100 w 323850"/>
              <a:gd name="connsiteY1" fmla="*/ 76978 h 477028"/>
              <a:gd name="connsiteX2" fmla="*/ 260350 w 323850"/>
              <a:gd name="connsiteY2" fmla="*/ 413528 h 477028"/>
              <a:gd name="connsiteX3" fmla="*/ 0 w 323850"/>
              <a:gd name="connsiteY3" fmla="*/ 477028 h 477028"/>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511842"/>
              <a:gd name="connsiteX1" fmla="*/ 38100 w 323850"/>
              <a:gd name="connsiteY1" fmla="*/ 95091 h 511842"/>
              <a:gd name="connsiteX2" fmla="*/ 260350 w 323850"/>
              <a:gd name="connsiteY2" fmla="*/ 431641 h 511842"/>
              <a:gd name="connsiteX3" fmla="*/ 0 w 323850"/>
              <a:gd name="connsiteY3" fmla="*/ 495141 h 511842"/>
              <a:gd name="connsiteX0" fmla="*/ 323850 w 323850"/>
              <a:gd name="connsiteY0" fmla="*/ 101441 h 541798"/>
              <a:gd name="connsiteX1" fmla="*/ 38100 w 323850"/>
              <a:gd name="connsiteY1" fmla="*/ 95091 h 541798"/>
              <a:gd name="connsiteX2" fmla="*/ 260350 w 323850"/>
              <a:gd name="connsiteY2" fmla="*/ 431641 h 541798"/>
              <a:gd name="connsiteX3" fmla="*/ 0 w 323850"/>
              <a:gd name="connsiteY3" fmla="*/ 495141 h 541798"/>
              <a:gd name="connsiteX0" fmla="*/ 328613 w 328613"/>
              <a:gd name="connsiteY0" fmla="*/ 101441 h 531555"/>
              <a:gd name="connsiteX1" fmla="*/ 42863 w 328613"/>
              <a:gd name="connsiteY1" fmla="*/ 95091 h 531555"/>
              <a:gd name="connsiteX2" fmla="*/ 265113 w 328613"/>
              <a:gd name="connsiteY2" fmla="*/ 431641 h 531555"/>
              <a:gd name="connsiteX3" fmla="*/ 0 w 328613"/>
              <a:gd name="connsiteY3" fmla="*/ 476091 h 531555"/>
              <a:gd name="connsiteX0" fmla="*/ 328613 w 328613"/>
              <a:gd name="connsiteY0" fmla="*/ 101441 h 552244"/>
              <a:gd name="connsiteX1" fmla="*/ 42863 w 328613"/>
              <a:gd name="connsiteY1" fmla="*/ 95091 h 552244"/>
              <a:gd name="connsiteX2" fmla="*/ 265113 w 328613"/>
              <a:gd name="connsiteY2" fmla="*/ 431641 h 552244"/>
              <a:gd name="connsiteX3" fmla="*/ 0 w 328613"/>
              <a:gd name="connsiteY3" fmla="*/ 476091 h 552244"/>
            </a:gdLst>
            <a:ahLst/>
            <a:cxnLst>
              <a:cxn ang="0">
                <a:pos x="connsiteX0" y="connsiteY0"/>
              </a:cxn>
              <a:cxn ang="0">
                <a:pos x="connsiteX1" y="connsiteY1"/>
              </a:cxn>
              <a:cxn ang="0">
                <a:pos x="connsiteX2" y="connsiteY2"/>
              </a:cxn>
              <a:cxn ang="0">
                <a:pos x="connsiteX3" y="connsiteY3"/>
              </a:cxn>
            </a:cxnLst>
            <a:rect l="l" t="t" r="r" b="b"/>
            <a:pathLst>
              <a:path w="328613" h="552244">
                <a:moveTo>
                  <a:pt x="328613" y="101441"/>
                </a:moveTo>
                <a:cubicBezTo>
                  <a:pt x="288132" y="-41169"/>
                  <a:pt x="57150" y="-24235"/>
                  <a:pt x="42863" y="95091"/>
                </a:cubicBezTo>
                <a:cubicBezTo>
                  <a:pt x="43127" y="252518"/>
                  <a:pt x="274374" y="269452"/>
                  <a:pt x="265113" y="431641"/>
                </a:cubicBezTo>
                <a:cubicBezTo>
                  <a:pt x="245005" y="579014"/>
                  <a:pt x="98688" y="588275"/>
                  <a:pt x="0" y="476091"/>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Freeform 12"/>
          <p:cNvSpPr/>
          <p:nvPr/>
        </p:nvSpPr>
        <p:spPr>
          <a:xfrm>
            <a:off x="4286250" y="3549650"/>
            <a:ext cx="431800" cy="508000"/>
          </a:xfrm>
          <a:custGeom>
            <a:avLst/>
            <a:gdLst>
              <a:gd name="connsiteX0" fmla="*/ 431800 w 431800"/>
              <a:gd name="connsiteY0" fmla="*/ 0 h 508000"/>
              <a:gd name="connsiteX1" fmla="*/ 228600 w 431800"/>
              <a:gd name="connsiteY1" fmla="*/ 508000 h 508000"/>
              <a:gd name="connsiteX2" fmla="*/ 0 w 431800"/>
              <a:gd name="connsiteY2" fmla="*/ 6350 h 508000"/>
            </a:gdLst>
            <a:ahLst/>
            <a:cxnLst>
              <a:cxn ang="0">
                <a:pos x="connsiteX0" y="connsiteY0"/>
              </a:cxn>
              <a:cxn ang="0">
                <a:pos x="connsiteX1" y="connsiteY1"/>
              </a:cxn>
              <a:cxn ang="0">
                <a:pos x="connsiteX2" y="connsiteY2"/>
              </a:cxn>
            </a:cxnLst>
            <a:rect l="l" t="t" r="r" b="b"/>
            <a:pathLst>
              <a:path w="431800" h="508000">
                <a:moveTo>
                  <a:pt x="431800" y="0"/>
                </a:moveTo>
                <a:lnTo>
                  <a:pt x="228600" y="508000"/>
                </a:lnTo>
                <a:lnTo>
                  <a:pt x="0" y="6350"/>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Freeform 4"/>
          <p:cNvSpPr/>
          <p:nvPr/>
        </p:nvSpPr>
        <p:spPr>
          <a:xfrm>
            <a:off x="3638550" y="3524250"/>
            <a:ext cx="393700" cy="539750"/>
          </a:xfrm>
          <a:custGeom>
            <a:avLst/>
            <a:gdLst>
              <a:gd name="connsiteX0" fmla="*/ 393700 w 393700"/>
              <a:gd name="connsiteY0" fmla="*/ 12700 h 539750"/>
              <a:gd name="connsiteX1" fmla="*/ 0 w 393700"/>
              <a:gd name="connsiteY1" fmla="*/ 0 h 539750"/>
              <a:gd name="connsiteX2" fmla="*/ 203200 w 393700"/>
              <a:gd name="connsiteY2" fmla="*/ 12700 h 539750"/>
              <a:gd name="connsiteX3" fmla="*/ 196850 w 393700"/>
              <a:gd name="connsiteY3" fmla="*/ 539750 h 539750"/>
            </a:gdLst>
            <a:ahLst/>
            <a:cxnLst>
              <a:cxn ang="0">
                <a:pos x="connsiteX0" y="connsiteY0"/>
              </a:cxn>
              <a:cxn ang="0">
                <a:pos x="connsiteX1" y="connsiteY1"/>
              </a:cxn>
              <a:cxn ang="0">
                <a:pos x="connsiteX2" y="connsiteY2"/>
              </a:cxn>
              <a:cxn ang="0">
                <a:pos x="connsiteX3" y="connsiteY3"/>
              </a:cxn>
            </a:cxnLst>
            <a:rect l="l" t="t" r="r" b="b"/>
            <a:pathLst>
              <a:path w="393700" h="539750">
                <a:moveTo>
                  <a:pt x="393700" y="12700"/>
                </a:moveTo>
                <a:lnTo>
                  <a:pt x="0" y="0"/>
                </a:lnTo>
                <a:lnTo>
                  <a:pt x="203200" y="12700"/>
                </a:lnTo>
                <a:cubicBezTo>
                  <a:pt x="201083" y="188383"/>
                  <a:pt x="198967" y="364067"/>
                  <a:pt x="196850" y="539750"/>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7" name="Group 6"/>
          <p:cNvGrpSpPr/>
          <p:nvPr/>
        </p:nvGrpSpPr>
        <p:grpSpPr>
          <a:xfrm>
            <a:off x="826296" y="2506290"/>
            <a:ext cx="1362868" cy="408828"/>
            <a:chOff x="3790950" y="2831305"/>
            <a:chExt cx="4831021" cy="1416798"/>
          </a:xfrm>
        </p:grpSpPr>
        <p:sp>
          <p:nvSpPr>
            <p:cNvPr id="15" name="Freeform 14"/>
            <p:cNvSpPr/>
            <p:nvPr/>
          </p:nvSpPr>
          <p:spPr>
            <a:xfrm>
              <a:off x="7950200" y="2863850"/>
              <a:ext cx="234950" cy="515938"/>
            </a:xfrm>
            <a:custGeom>
              <a:avLst/>
              <a:gdLst>
                <a:gd name="connsiteX0" fmla="*/ 234950 w 234950"/>
                <a:gd name="connsiteY0" fmla="*/ 6350 h 514350"/>
                <a:gd name="connsiteX1" fmla="*/ 0 w 234950"/>
                <a:gd name="connsiteY1" fmla="*/ 0 h 514350"/>
                <a:gd name="connsiteX2" fmla="*/ 12700 w 234950"/>
                <a:gd name="connsiteY2" fmla="*/ 273050 h 514350"/>
                <a:gd name="connsiteX3" fmla="*/ 171450 w 234950"/>
                <a:gd name="connsiteY3" fmla="*/ 273050 h 514350"/>
                <a:gd name="connsiteX4" fmla="*/ 12700 w 234950"/>
                <a:gd name="connsiteY4" fmla="*/ 260350 h 514350"/>
                <a:gd name="connsiteX5" fmla="*/ 19050 w 234950"/>
                <a:gd name="connsiteY5" fmla="*/ 514350 h 514350"/>
                <a:gd name="connsiteX6" fmla="*/ 222250 w 234950"/>
                <a:gd name="connsiteY6" fmla="*/ 501650 h 514350"/>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12725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27013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74638 h 515938"/>
                <a:gd name="connsiteX5" fmla="*/ 19050 w 234950"/>
                <a:gd name="connsiteY5" fmla="*/ 514350 h 515938"/>
                <a:gd name="connsiteX6" fmla="*/ 227013 w 234950"/>
                <a:gd name="connsiteY6" fmla="*/ 515938 h 5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50" h="515938">
                  <a:moveTo>
                    <a:pt x="234950" y="6350"/>
                  </a:moveTo>
                  <a:lnTo>
                    <a:pt x="0" y="0"/>
                  </a:lnTo>
                  <a:lnTo>
                    <a:pt x="12700" y="273050"/>
                  </a:lnTo>
                  <a:lnTo>
                    <a:pt x="171450" y="273050"/>
                  </a:lnTo>
                  <a:lnTo>
                    <a:pt x="12700" y="274638"/>
                  </a:lnTo>
                  <a:lnTo>
                    <a:pt x="19050" y="514350"/>
                  </a:lnTo>
                  <a:lnTo>
                    <a:pt x="227013" y="515938"/>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Freeform 15"/>
            <p:cNvSpPr/>
            <p:nvPr/>
          </p:nvSpPr>
          <p:spPr>
            <a:xfrm>
              <a:off x="7397750" y="2882416"/>
              <a:ext cx="342900" cy="521183"/>
            </a:xfrm>
            <a:custGeom>
              <a:avLst/>
              <a:gdLst>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521183">
                  <a:moveTo>
                    <a:pt x="25400" y="521183"/>
                  </a:moveTo>
                  <a:lnTo>
                    <a:pt x="0" y="6833"/>
                  </a:lnTo>
                  <a:cubicBezTo>
                    <a:pt x="155839" y="-15128"/>
                    <a:pt x="247386" y="12919"/>
                    <a:pt x="260350" y="133833"/>
                  </a:cubicBezTo>
                  <a:cubicBezTo>
                    <a:pt x="265112" y="221939"/>
                    <a:pt x="148431" y="279089"/>
                    <a:pt x="31750" y="305283"/>
                  </a:cubicBezTo>
                  <a:cubicBezTo>
                    <a:pt x="91017" y="313750"/>
                    <a:pt x="176478" y="293641"/>
                    <a:pt x="230982" y="368783"/>
                  </a:cubicBezTo>
                  <a:lnTo>
                    <a:pt x="342900" y="508483"/>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Freeform 16"/>
            <p:cNvSpPr/>
            <p:nvPr/>
          </p:nvSpPr>
          <p:spPr>
            <a:xfrm>
              <a:off x="6824662" y="2831306"/>
              <a:ext cx="325438" cy="572294"/>
            </a:xfrm>
            <a:custGeom>
              <a:avLst/>
              <a:gdLst>
                <a:gd name="connsiteX0" fmla="*/ 323850 w 330200"/>
                <a:gd name="connsiteY0" fmla="*/ 539750 h 539750"/>
                <a:gd name="connsiteX1" fmla="*/ 330200 w 330200"/>
                <a:gd name="connsiteY1" fmla="*/ 0 h 539750"/>
                <a:gd name="connsiteX2" fmla="*/ 330200 w 330200"/>
                <a:gd name="connsiteY2" fmla="*/ 228600 h 539750"/>
                <a:gd name="connsiteX3" fmla="*/ 12700 w 330200"/>
                <a:gd name="connsiteY3" fmla="*/ 209550 h 539750"/>
                <a:gd name="connsiteX4" fmla="*/ 19050 w 330200"/>
                <a:gd name="connsiteY4" fmla="*/ 31750 h 539750"/>
                <a:gd name="connsiteX5" fmla="*/ 0 w 330200"/>
                <a:gd name="connsiteY5" fmla="*/ 469900 h 539750"/>
                <a:gd name="connsiteX0" fmla="*/ 323850 w 330200"/>
                <a:gd name="connsiteY0" fmla="*/ 572294 h 572294"/>
                <a:gd name="connsiteX1" fmla="*/ 330200 w 330200"/>
                <a:gd name="connsiteY1" fmla="*/ 32544 h 572294"/>
                <a:gd name="connsiteX2" fmla="*/ 330200 w 330200"/>
                <a:gd name="connsiteY2" fmla="*/ 261144 h 572294"/>
                <a:gd name="connsiteX3" fmla="*/ 12700 w 330200"/>
                <a:gd name="connsiteY3" fmla="*/ 242094 h 572294"/>
                <a:gd name="connsiteX4" fmla="*/ 21431 w 330200"/>
                <a:gd name="connsiteY4" fmla="*/ 0 h 572294"/>
                <a:gd name="connsiteX5" fmla="*/ 0 w 330200"/>
                <a:gd name="connsiteY5" fmla="*/ 502444 h 572294"/>
                <a:gd name="connsiteX0" fmla="*/ 319088 w 325438"/>
                <a:gd name="connsiteY0" fmla="*/ 572294 h 572294"/>
                <a:gd name="connsiteX1" fmla="*/ 325438 w 325438"/>
                <a:gd name="connsiteY1" fmla="*/ 32544 h 572294"/>
                <a:gd name="connsiteX2" fmla="*/ 325438 w 325438"/>
                <a:gd name="connsiteY2" fmla="*/ 261144 h 572294"/>
                <a:gd name="connsiteX3" fmla="*/ 7938 w 325438"/>
                <a:gd name="connsiteY3" fmla="*/ 242094 h 572294"/>
                <a:gd name="connsiteX4" fmla="*/ 16669 w 325438"/>
                <a:gd name="connsiteY4" fmla="*/ 0 h 572294"/>
                <a:gd name="connsiteX5" fmla="*/ 0 w 325438"/>
                <a:gd name="connsiteY5" fmla="*/ 552450 h 5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438" h="572294">
                  <a:moveTo>
                    <a:pt x="319088" y="572294"/>
                  </a:moveTo>
                  <a:cubicBezTo>
                    <a:pt x="321205" y="392377"/>
                    <a:pt x="323321" y="212461"/>
                    <a:pt x="325438" y="32544"/>
                  </a:cubicBezTo>
                  <a:lnTo>
                    <a:pt x="325438" y="261144"/>
                  </a:lnTo>
                  <a:lnTo>
                    <a:pt x="7938" y="242094"/>
                  </a:lnTo>
                  <a:lnTo>
                    <a:pt x="16669" y="0"/>
                  </a:lnTo>
                  <a:lnTo>
                    <a:pt x="0" y="552450"/>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Freeform 17"/>
            <p:cNvSpPr/>
            <p:nvPr/>
          </p:nvSpPr>
          <p:spPr>
            <a:xfrm>
              <a:off x="6273790" y="2831305"/>
              <a:ext cx="355610" cy="515285"/>
            </a:xfrm>
            <a:custGeom>
              <a:avLst/>
              <a:gdLst>
                <a:gd name="connsiteX0" fmla="*/ 355600 w 355600"/>
                <a:gd name="connsiteY0" fmla="*/ 120650 h 571500"/>
                <a:gd name="connsiteX1" fmla="*/ 152400 w 355600"/>
                <a:gd name="connsiteY1" fmla="*/ 0 h 571500"/>
                <a:gd name="connsiteX2" fmla="*/ 0 w 355600"/>
                <a:gd name="connsiteY2" fmla="*/ 298450 h 571500"/>
                <a:gd name="connsiteX3" fmla="*/ 196850 w 355600"/>
                <a:gd name="connsiteY3" fmla="*/ 571500 h 571500"/>
                <a:gd name="connsiteX4" fmla="*/ 323850 w 355600"/>
                <a:gd name="connsiteY4" fmla="*/ 444500 h 571500"/>
                <a:gd name="connsiteX0" fmla="*/ 357062 w 357062"/>
                <a:gd name="connsiteY0" fmla="*/ 120650 h 571500"/>
                <a:gd name="connsiteX1" fmla="*/ 153862 w 357062"/>
                <a:gd name="connsiteY1" fmla="*/ 0 h 571500"/>
                <a:gd name="connsiteX2" fmla="*/ 1462 w 357062"/>
                <a:gd name="connsiteY2" fmla="*/ 298450 h 571500"/>
                <a:gd name="connsiteX3" fmla="*/ 198312 w 357062"/>
                <a:gd name="connsiteY3" fmla="*/ 571500 h 571500"/>
                <a:gd name="connsiteX4" fmla="*/ 325312 w 357062"/>
                <a:gd name="connsiteY4" fmla="*/ 444500 h 571500"/>
                <a:gd name="connsiteX0" fmla="*/ 357237 w 357237"/>
                <a:gd name="connsiteY0" fmla="*/ 120652 h 571502"/>
                <a:gd name="connsiteX1" fmla="*/ 154037 w 357237"/>
                <a:gd name="connsiteY1" fmla="*/ 2 h 571502"/>
                <a:gd name="connsiteX2" fmla="*/ 1637 w 357237"/>
                <a:gd name="connsiteY2" fmla="*/ 298452 h 571502"/>
                <a:gd name="connsiteX3" fmla="*/ 198487 w 357237"/>
                <a:gd name="connsiteY3" fmla="*/ 571502 h 571502"/>
                <a:gd name="connsiteX4" fmla="*/ 325487 w 357237"/>
                <a:gd name="connsiteY4" fmla="*/ 444502 h 571502"/>
                <a:gd name="connsiteX0" fmla="*/ 357237 w 357237"/>
                <a:gd name="connsiteY0" fmla="*/ 120711 h 571561"/>
                <a:gd name="connsiteX1" fmla="*/ 154037 w 357237"/>
                <a:gd name="connsiteY1" fmla="*/ 61 h 571561"/>
                <a:gd name="connsiteX2" fmla="*/ 1637 w 357237"/>
                <a:gd name="connsiteY2" fmla="*/ 298511 h 571561"/>
                <a:gd name="connsiteX3" fmla="*/ 198487 w 357237"/>
                <a:gd name="connsiteY3" fmla="*/ 571561 h 571561"/>
                <a:gd name="connsiteX4" fmla="*/ 325487 w 357237"/>
                <a:gd name="connsiteY4" fmla="*/ 444561 h 571561"/>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5780 w 355780"/>
                <a:gd name="connsiteY0" fmla="*/ 120735 h 571585"/>
                <a:gd name="connsiteX1" fmla="*/ 152580 w 355780"/>
                <a:gd name="connsiteY1" fmla="*/ 85 h 571585"/>
                <a:gd name="connsiteX2" fmla="*/ 180 w 355780"/>
                <a:gd name="connsiteY2" fmla="*/ 298535 h 571585"/>
                <a:gd name="connsiteX3" fmla="*/ 197030 w 355780"/>
                <a:gd name="connsiteY3" fmla="*/ 571585 h 571585"/>
                <a:gd name="connsiteX4" fmla="*/ 324030 w 355780"/>
                <a:gd name="connsiteY4" fmla="*/ 444585 h 571585"/>
                <a:gd name="connsiteX0" fmla="*/ 355607 w 355607"/>
                <a:gd name="connsiteY0" fmla="*/ 120735 h 571585"/>
                <a:gd name="connsiteX1" fmla="*/ 152407 w 355607"/>
                <a:gd name="connsiteY1" fmla="*/ 85 h 571585"/>
                <a:gd name="connsiteX2" fmla="*/ 7 w 355607"/>
                <a:gd name="connsiteY2" fmla="*/ 298535 h 571585"/>
                <a:gd name="connsiteX3" fmla="*/ 196857 w 355607"/>
                <a:gd name="connsiteY3" fmla="*/ 571585 h 571585"/>
                <a:gd name="connsiteX4" fmla="*/ 323857 w 355607"/>
                <a:gd name="connsiteY4" fmla="*/ 444585 h 571585"/>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10" h="571726">
                  <a:moveTo>
                    <a:pt x="355610" y="120735"/>
                  </a:moveTo>
                  <a:cubicBezTo>
                    <a:pt x="325977" y="56706"/>
                    <a:pt x="293962" y="-2560"/>
                    <a:pt x="152410" y="85"/>
                  </a:cubicBezTo>
                  <a:cubicBezTo>
                    <a:pt x="87322" y="-445"/>
                    <a:pt x="804" y="91896"/>
                    <a:pt x="10" y="298535"/>
                  </a:cubicBezTo>
                  <a:cubicBezTo>
                    <a:pt x="-1048" y="484802"/>
                    <a:pt x="81237" y="575818"/>
                    <a:pt x="196860" y="571585"/>
                  </a:cubicBezTo>
                  <a:cubicBezTo>
                    <a:pt x="260624" y="572115"/>
                    <a:pt x="300577" y="522637"/>
                    <a:pt x="323860" y="444585"/>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 name="Freeform 18"/>
            <p:cNvSpPr/>
            <p:nvPr/>
          </p:nvSpPr>
          <p:spPr>
            <a:xfrm>
              <a:off x="8267700" y="2851098"/>
              <a:ext cx="354271" cy="580041"/>
            </a:xfrm>
            <a:custGeom>
              <a:avLst/>
              <a:gdLst>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541203"/>
                <a:gd name="connsiteX1" fmla="*/ 336550 w 349250"/>
                <a:gd name="connsiteY1" fmla="*/ 469900 h 541203"/>
                <a:gd name="connsiteX2" fmla="*/ 82550 w 349250"/>
                <a:gd name="connsiteY2" fmla="*/ 215900 h 541203"/>
                <a:gd name="connsiteX3" fmla="*/ 209550 w 349250"/>
                <a:gd name="connsiteY3" fmla="*/ 0 h 541203"/>
                <a:gd name="connsiteX4" fmla="*/ 349250 w 349250"/>
                <a:gd name="connsiteY4" fmla="*/ 165100 h 541203"/>
                <a:gd name="connsiteX0" fmla="*/ 0 w 349250"/>
                <a:gd name="connsiteY0" fmla="*/ 495300 h 579989"/>
                <a:gd name="connsiteX1" fmla="*/ 336550 w 349250"/>
                <a:gd name="connsiteY1" fmla="*/ 469900 h 579989"/>
                <a:gd name="connsiteX2" fmla="*/ 82550 w 349250"/>
                <a:gd name="connsiteY2" fmla="*/ 215900 h 579989"/>
                <a:gd name="connsiteX3" fmla="*/ 209550 w 349250"/>
                <a:gd name="connsiteY3" fmla="*/ 0 h 579989"/>
                <a:gd name="connsiteX4" fmla="*/ 349250 w 349250"/>
                <a:gd name="connsiteY4" fmla="*/ 165100 h 579989"/>
                <a:gd name="connsiteX0" fmla="*/ 0 w 354423"/>
                <a:gd name="connsiteY0" fmla="*/ 495300 h 579989"/>
                <a:gd name="connsiteX1" fmla="*/ 336550 w 354423"/>
                <a:gd name="connsiteY1" fmla="*/ 469900 h 579989"/>
                <a:gd name="connsiteX2" fmla="*/ 82550 w 354423"/>
                <a:gd name="connsiteY2" fmla="*/ 215900 h 579989"/>
                <a:gd name="connsiteX3" fmla="*/ 209550 w 354423"/>
                <a:gd name="connsiteY3" fmla="*/ 0 h 579989"/>
                <a:gd name="connsiteX4" fmla="*/ 349250 w 354423"/>
                <a:gd name="connsiteY4" fmla="*/ 165100 h 579989"/>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4271"/>
                <a:gd name="connsiteY0" fmla="*/ 495352 h 580041"/>
                <a:gd name="connsiteX1" fmla="*/ 336550 w 354271"/>
                <a:gd name="connsiteY1" fmla="*/ 469952 h 580041"/>
                <a:gd name="connsiteX2" fmla="*/ 56357 w 354271"/>
                <a:gd name="connsiteY2" fmla="*/ 208808 h 580041"/>
                <a:gd name="connsiteX3" fmla="*/ 209550 w 354271"/>
                <a:gd name="connsiteY3" fmla="*/ 52 h 580041"/>
                <a:gd name="connsiteX4" fmla="*/ 349250 w 354271"/>
                <a:gd name="connsiteY4" fmla="*/ 165152 h 58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71" h="580041">
                  <a:moveTo>
                    <a:pt x="0" y="495352"/>
                  </a:moveTo>
                  <a:cubicBezTo>
                    <a:pt x="76465" y="605947"/>
                    <a:pt x="324379" y="618913"/>
                    <a:pt x="336550" y="469952"/>
                  </a:cubicBezTo>
                  <a:cubicBezTo>
                    <a:pt x="309033" y="287654"/>
                    <a:pt x="57681" y="372055"/>
                    <a:pt x="56357" y="208808"/>
                  </a:cubicBezTo>
                  <a:cubicBezTo>
                    <a:pt x="58208" y="96359"/>
                    <a:pt x="91016" y="5345"/>
                    <a:pt x="209550" y="52"/>
                  </a:cubicBezTo>
                  <a:cubicBezTo>
                    <a:pt x="251355" y="-2065"/>
                    <a:pt x="381264" y="60113"/>
                    <a:pt x="349250" y="165152"/>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 name="Freeform 19"/>
            <p:cNvSpPr/>
            <p:nvPr/>
          </p:nvSpPr>
          <p:spPr>
            <a:xfrm>
              <a:off x="4973636" y="3695859"/>
              <a:ext cx="328613" cy="552244"/>
            </a:xfrm>
            <a:custGeom>
              <a:avLst/>
              <a:gdLst>
                <a:gd name="connsiteX0" fmla="*/ 323850 w 323850"/>
                <a:gd name="connsiteY0" fmla="*/ 6350 h 400050"/>
                <a:gd name="connsiteX1" fmla="*/ 38100 w 323850"/>
                <a:gd name="connsiteY1" fmla="*/ 0 h 400050"/>
                <a:gd name="connsiteX2" fmla="*/ 260350 w 323850"/>
                <a:gd name="connsiteY2" fmla="*/ 336550 h 400050"/>
                <a:gd name="connsiteX3" fmla="*/ 0 w 323850"/>
                <a:gd name="connsiteY3" fmla="*/ 400050 h 400050"/>
                <a:gd name="connsiteX0" fmla="*/ 323850 w 323850"/>
                <a:gd name="connsiteY0" fmla="*/ 65640 h 459340"/>
                <a:gd name="connsiteX1" fmla="*/ 38100 w 323850"/>
                <a:gd name="connsiteY1" fmla="*/ 59290 h 459340"/>
                <a:gd name="connsiteX2" fmla="*/ 260350 w 323850"/>
                <a:gd name="connsiteY2" fmla="*/ 395840 h 459340"/>
                <a:gd name="connsiteX3" fmla="*/ 0 w 323850"/>
                <a:gd name="connsiteY3" fmla="*/ 459340 h 459340"/>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83328 h 477028"/>
                <a:gd name="connsiteX1" fmla="*/ 38100 w 323850"/>
                <a:gd name="connsiteY1" fmla="*/ 76978 h 477028"/>
                <a:gd name="connsiteX2" fmla="*/ 260350 w 323850"/>
                <a:gd name="connsiteY2" fmla="*/ 413528 h 477028"/>
                <a:gd name="connsiteX3" fmla="*/ 0 w 323850"/>
                <a:gd name="connsiteY3" fmla="*/ 477028 h 477028"/>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511842"/>
                <a:gd name="connsiteX1" fmla="*/ 38100 w 323850"/>
                <a:gd name="connsiteY1" fmla="*/ 95091 h 511842"/>
                <a:gd name="connsiteX2" fmla="*/ 260350 w 323850"/>
                <a:gd name="connsiteY2" fmla="*/ 431641 h 511842"/>
                <a:gd name="connsiteX3" fmla="*/ 0 w 323850"/>
                <a:gd name="connsiteY3" fmla="*/ 495141 h 511842"/>
                <a:gd name="connsiteX0" fmla="*/ 323850 w 323850"/>
                <a:gd name="connsiteY0" fmla="*/ 101441 h 541798"/>
                <a:gd name="connsiteX1" fmla="*/ 38100 w 323850"/>
                <a:gd name="connsiteY1" fmla="*/ 95091 h 541798"/>
                <a:gd name="connsiteX2" fmla="*/ 260350 w 323850"/>
                <a:gd name="connsiteY2" fmla="*/ 431641 h 541798"/>
                <a:gd name="connsiteX3" fmla="*/ 0 w 323850"/>
                <a:gd name="connsiteY3" fmla="*/ 495141 h 541798"/>
                <a:gd name="connsiteX0" fmla="*/ 328613 w 328613"/>
                <a:gd name="connsiteY0" fmla="*/ 101441 h 531555"/>
                <a:gd name="connsiteX1" fmla="*/ 42863 w 328613"/>
                <a:gd name="connsiteY1" fmla="*/ 95091 h 531555"/>
                <a:gd name="connsiteX2" fmla="*/ 265113 w 328613"/>
                <a:gd name="connsiteY2" fmla="*/ 431641 h 531555"/>
                <a:gd name="connsiteX3" fmla="*/ 0 w 328613"/>
                <a:gd name="connsiteY3" fmla="*/ 476091 h 531555"/>
                <a:gd name="connsiteX0" fmla="*/ 328613 w 328613"/>
                <a:gd name="connsiteY0" fmla="*/ 101441 h 552244"/>
                <a:gd name="connsiteX1" fmla="*/ 42863 w 328613"/>
                <a:gd name="connsiteY1" fmla="*/ 95091 h 552244"/>
                <a:gd name="connsiteX2" fmla="*/ 265113 w 328613"/>
                <a:gd name="connsiteY2" fmla="*/ 431641 h 552244"/>
                <a:gd name="connsiteX3" fmla="*/ 0 w 328613"/>
                <a:gd name="connsiteY3" fmla="*/ 476091 h 552244"/>
              </a:gdLst>
              <a:ahLst/>
              <a:cxnLst>
                <a:cxn ang="0">
                  <a:pos x="connsiteX0" y="connsiteY0"/>
                </a:cxn>
                <a:cxn ang="0">
                  <a:pos x="connsiteX1" y="connsiteY1"/>
                </a:cxn>
                <a:cxn ang="0">
                  <a:pos x="connsiteX2" y="connsiteY2"/>
                </a:cxn>
                <a:cxn ang="0">
                  <a:pos x="connsiteX3" y="connsiteY3"/>
                </a:cxn>
              </a:cxnLst>
              <a:rect l="l" t="t" r="r" b="b"/>
              <a:pathLst>
                <a:path w="328613" h="552244">
                  <a:moveTo>
                    <a:pt x="328613" y="101441"/>
                  </a:moveTo>
                  <a:cubicBezTo>
                    <a:pt x="288132" y="-41169"/>
                    <a:pt x="57150" y="-24235"/>
                    <a:pt x="42863" y="95091"/>
                  </a:cubicBezTo>
                  <a:cubicBezTo>
                    <a:pt x="43127" y="252518"/>
                    <a:pt x="274374" y="269452"/>
                    <a:pt x="265113" y="431641"/>
                  </a:cubicBezTo>
                  <a:cubicBezTo>
                    <a:pt x="245005" y="579014"/>
                    <a:pt x="98688" y="588275"/>
                    <a:pt x="0" y="476091"/>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Freeform 20"/>
            <p:cNvSpPr/>
            <p:nvPr/>
          </p:nvSpPr>
          <p:spPr>
            <a:xfrm>
              <a:off x="4438650" y="3702050"/>
              <a:ext cx="431800" cy="508000"/>
            </a:xfrm>
            <a:custGeom>
              <a:avLst/>
              <a:gdLst>
                <a:gd name="connsiteX0" fmla="*/ 431800 w 431800"/>
                <a:gd name="connsiteY0" fmla="*/ 0 h 508000"/>
                <a:gd name="connsiteX1" fmla="*/ 228600 w 431800"/>
                <a:gd name="connsiteY1" fmla="*/ 508000 h 508000"/>
                <a:gd name="connsiteX2" fmla="*/ 0 w 431800"/>
                <a:gd name="connsiteY2" fmla="*/ 6350 h 508000"/>
              </a:gdLst>
              <a:ahLst/>
              <a:cxnLst>
                <a:cxn ang="0">
                  <a:pos x="connsiteX0" y="connsiteY0"/>
                </a:cxn>
                <a:cxn ang="0">
                  <a:pos x="connsiteX1" y="connsiteY1"/>
                </a:cxn>
                <a:cxn ang="0">
                  <a:pos x="connsiteX2" y="connsiteY2"/>
                </a:cxn>
              </a:cxnLst>
              <a:rect l="l" t="t" r="r" b="b"/>
              <a:pathLst>
                <a:path w="431800" h="508000">
                  <a:moveTo>
                    <a:pt x="431800" y="0"/>
                  </a:moveTo>
                  <a:lnTo>
                    <a:pt x="228600" y="508000"/>
                  </a:lnTo>
                  <a:lnTo>
                    <a:pt x="0" y="6350"/>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 name="Freeform 21"/>
            <p:cNvSpPr/>
            <p:nvPr/>
          </p:nvSpPr>
          <p:spPr>
            <a:xfrm>
              <a:off x="3790950" y="3676650"/>
              <a:ext cx="393700" cy="539750"/>
            </a:xfrm>
            <a:custGeom>
              <a:avLst/>
              <a:gdLst>
                <a:gd name="connsiteX0" fmla="*/ 393700 w 393700"/>
                <a:gd name="connsiteY0" fmla="*/ 12700 h 539750"/>
                <a:gd name="connsiteX1" fmla="*/ 0 w 393700"/>
                <a:gd name="connsiteY1" fmla="*/ 0 h 539750"/>
                <a:gd name="connsiteX2" fmla="*/ 203200 w 393700"/>
                <a:gd name="connsiteY2" fmla="*/ 12700 h 539750"/>
                <a:gd name="connsiteX3" fmla="*/ 196850 w 393700"/>
                <a:gd name="connsiteY3" fmla="*/ 539750 h 539750"/>
              </a:gdLst>
              <a:ahLst/>
              <a:cxnLst>
                <a:cxn ang="0">
                  <a:pos x="connsiteX0" y="connsiteY0"/>
                </a:cxn>
                <a:cxn ang="0">
                  <a:pos x="connsiteX1" y="connsiteY1"/>
                </a:cxn>
                <a:cxn ang="0">
                  <a:pos x="connsiteX2" y="connsiteY2"/>
                </a:cxn>
                <a:cxn ang="0">
                  <a:pos x="connsiteX3" y="connsiteY3"/>
                </a:cxn>
              </a:cxnLst>
              <a:rect l="l" t="t" r="r" b="b"/>
              <a:pathLst>
                <a:path w="393700" h="539750">
                  <a:moveTo>
                    <a:pt x="393700" y="12700"/>
                  </a:moveTo>
                  <a:lnTo>
                    <a:pt x="0" y="0"/>
                  </a:lnTo>
                  <a:lnTo>
                    <a:pt x="203200" y="12700"/>
                  </a:lnTo>
                  <a:cubicBezTo>
                    <a:pt x="201083" y="188383"/>
                    <a:pt x="198967" y="364067"/>
                    <a:pt x="196850" y="539750"/>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6196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ar-JO" sz="1800" b="1" dirty="0">
                <a:cs typeface="Arial" panose="020B0604020202020204" pitchFamily="34" charset="0"/>
              </a:rPr>
              <a:t>خيمة بدوية من شعر الماعز والغنم</a:t>
            </a:r>
            <a:endParaRPr lang="en-US" sz="1800" dirty="0"/>
          </a:p>
        </p:txBody>
      </p:sp>
      <p:sp>
        <p:nvSpPr>
          <p:cNvPr id="8" name="Text Placeholder 2"/>
          <p:cNvSpPr>
            <a:spLocks noGrp="1"/>
          </p:cNvSpPr>
          <p:nvPr>
            <p:ph type="body" sz="quarter" idx="12"/>
          </p:nvPr>
        </p:nvSpPr>
        <p:spPr>
          <a:xfrm>
            <a:off x="8074152" y="6519672"/>
            <a:ext cx="1069848" cy="369332"/>
          </a:xfrm>
        </p:spPr>
        <p:txBody>
          <a:bodyPr/>
          <a:lstStyle/>
          <a:p>
            <a:r>
              <a:rPr lang="ar-JO" sz="1800" b="1" dirty="0">
                <a:cs typeface="Arial" panose="020B0604020202020204" pitchFamily="34" charset="0"/>
              </a:rPr>
              <a:t>18: 3</a:t>
            </a:r>
            <a:endParaRPr lang="en-US" sz="1800" dirty="0"/>
          </a:p>
        </p:txBody>
      </p:sp>
      <p:sp>
        <p:nvSpPr>
          <p:cNvPr id="9"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كانا في صناعتهما خياميين</a:t>
            </a:r>
            <a:endParaRPr lang="en-US" sz="2000" b="1" i="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EEC434F-F61A-9A41-BFFB-994BB4F657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523616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نقش تابوت مع زوجين متوفين يناقشان الفلسفة، من طريق سالاريا، 250-275 م</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4</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وكان يحاج في المجمع كل سبت ويقنع يهوداً ويونانيين</a:t>
            </a:r>
            <a:endParaRPr lang="en-US" sz="2000" b="1" i="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1E63068-FA64-FF49-9EC5-790577B386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2750"/>
            <a:ext cx="9144000" cy="6032500"/>
          </a:xfrm>
          <a:prstGeom prst="rect">
            <a:avLst/>
          </a:prstGeom>
        </p:spPr>
      </p:pic>
    </p:spTree>
    <p:extLst>
      <p:ext uri="{BB962C8B-B14F-4D97-AF65-F5344CB8AC3E}">
        <p14:creationId xmlns:p14="http://schemas.microsoft.com/office/powerpoint/2010/main" val="893802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
            <a:ext cx="9144000" cy="6528816"/>
          </a:xfrm>
          <a:prstGeom prst="rect">
            <a:avLst/>
          </a:prstGeom>
        </p:spPr>
      </p:pic>
      <p:sp>
        <p:nvSpPr>
          <p:cNvPr id="3" name="Text Placeholder 2"/>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نقش ثيودوتوس، من مجمع في أورشليم، القرن الأول قبل الميلاد</a:t>
            </a:r>
            <a:endParaRPr lang="en-US" sz="1800" b="1"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2"/>
          </p:nvPr>
        </p:nvSpPr>
        <p:spPr>
          <a:xfrm>
            <a:off x="8074152" y="6519672"/>
            <a:ext cx="1069848" cy="369332"/>
          </a:xfrm>
        </p:spPr>
        <p:txBody>
          <a:bodyPr/>
          <a:lstStyle/>
          <a:p>
            <a:pPr>
              <a:defRPr/>
            </a:pPr>
            <a:r>
              <a:rPr lang="ar-JO" sz="1800" b="1" kern="0" dirty="0">
                <a:latin typeface="Arial" panose="020B0604020202020204" pitchFamily="34" charset="0"/>
                <a:cs typeface="Arial" panose="020B0604020202020204" pitchFamily="34" charset="0"/>
              </a:rPr>
              <a:t>18: 8</a:t>
            </a:r>
            <a:endParaRPr lang="en-US" sz="1800" b="1" kern="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0"/>
            <a:ext cx="9144000" cy="400110"/>
          </a:xfrm>
        </p:spPr>
        <p:txBody>
          <a:bodyPr/>
          <a:lstStyle/>
          <a:p>
            <a:pPr>
              <a:defRPr/>
            </a:pPr>
            <a:r>
              <a:rPr lang="ar-JO" sz="2000" b="1" i="0" dirty="0">
                <a:effectLst/>
                <a:latin typeface="Arial" panose="020B0604020202020204" pitchFamily="34" charset="0"/>
                <a:cs typeface="Arial" panose="020B0604020202020204" pitchFamily="34" charset="0"/>
              </a:rPr>
              <a:t>وكريسبس رئيس المجمع آمن بالرب مع جميع بيته</a:t>
            </a:r>
            <a:endParaRPr lang="en-US" sz="2000" b="1" i="0" dirty="0">
              <a:latin typeface="Arial" panose="020B0604020202020204" pitchFamily="34" charset="0"/>
              <a:cs typeface="Arial" panose="020B0604020202020204" pitchFamily="34" charset="0"/>
            </a:endParaRPr>
          </a:p>
        </p:txBody>
      </p:sp>
      <p:sp>
        <p:nvSpPr>
          <p:cNvPr id="7" name="Freeform 6"/>
          <p:cNvSpPr/>
          <p:nvPr/>
        </p:nvSpPr>
        <p:spPr>
          <a:xfrm>
            <a:off x="1438275" y="2076450"/>
            <a:ext cx="3381375" cy="471488"/>
          </a:xfrm>
          <a:custGeom>
            <a:avLst/>
            <a:gdLst>
              <a:gd name="connsiteX0" fmla="*/ 38100 w 3381375"/>
              <a:gd name="connsiteY0" fmla="*/ 95250 h 471488"/>
              <a:gd name="connsiteX1" fmla="*/ 0 w 3381375"/>
              <a:gd name="connsiteY1" fmla="*/ 471488 h 471488"/>
              <a:gd name="connsiteX2" fmla="*/ 3381375 w 3381375"/>
              <a:gd name="connsiteY2" fmla="*/ 400050 h 471488"/>
              <a:gd name="connsiteX3" fmla="*/ 3362325 w 3381375"/>
              <a:gd name="connsiteY3" fmla="*/ 0 h 471488"/>
              <a:gd name="connsiteX4" fmla="*/ 38100 w 3381375"/>
              <a:gd name="connsiteY4" fmla="*/ 95250 h 47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471488">
                <a:moveTo>
                  <a:pt x="38100" y="95250"/>
                </a:moveTo>
                <a:lnTo>
                  <a:pt x="0" y="471488"/>
                </a:lnTo>
                <a:lnTo>
                  <a:pt x="3381375" y="400050"/>
                </a:lnTo>
                <a:lnTo>
                  <a:pt x="3362325" y="0"/>
                </a:lnTo>
                <a:lnTo>
                  <a:pt x="38100" y="95250"/>
                </a:lnTo>
                <a:close/>
              </a:path>
            </a:pathLst>
          </a:cu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778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7773E28-1B01-4352-9AD2-1269551DA0D1}"/>
              </a:ext>
            </a:extLst>
          </p:cNvPr>
          <p:cNvSpPr txBox="1">
            <a:spLocks noChangeArrowheads="1"/>
          </p:cNvSpPr>
          <p:nvPr/>
        </p:nvSpPr>
        <p:spPr bwMode="auto">
          <a:xfrm>
            <a:off x="442128" y="212236"/>
            <a:ext cx="8090312"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كورنثوس</a:t>
            </a:r>
            <a:endParaRPr kumimoji="0" lang="en-US" sz="36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40187DC4-6396-4C28-B7F5-65FFDF002C49}"/>
              </a:ext>
            </a:extLst>
          </p:cNvPr>
          <p:cNvSpPr txBox="1">
            <a:spLocks noChangeArrowheads="1"/>
          </p:cNvSpPr>
          <p:nvPr/>
        </p:nvSpPr>
        <p:spPr bwMode="auto">
          <a:xfrm>
            <a:off x="879230" y="1225117"/>
            <a:ext cx="7385539" cy="44077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وعظ في المجمع (18: 4)</a:t>
            </a:r>
            <a:endParaRPr kumimoji="0" lang="en-US"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كم عدد الذين آمنوا؟</a:t>
            </a:r>
            <a:endParaRPr kumimoji="0" lang="en-US"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قاومهم اليهود</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وعظ للأمم</a:t>
            </a:r>
            <a:endParaRPr kumimoji="0" lang="en-US" sz="32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من كان أول المتحولين؟</a:t>
            </a:r>
            <a:endParaRPr kumimoji="0" lang="en-US" sz="32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أعطى الله</a:t>
            </a:r>
            <a:r>
              <a:rPr kumimoji="0" lang="ar-JO" sz="3200" b="1" u="none" strike="noStrike" kern="0" cap="none" spc="0" normalizeH="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الإرشاد من خلال حلم</a:t>
            </a:r>
            <a:endParaRPr kumimoji="0" lang="en-US" sz="3200" b="1" u="none" strike="noStrike" kern="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908CE30-3D11-4540-93D6-153B586605F4}"/>
              </a:ext>
            </a:extLst>
          </p:cNvPr>
          <p:cNvCxnSpPr/>
          <p:nvPr/>
        </p:nvCxnSpPr>
        <p:spPr>
          <a:xfrm>
            <a:off x="763674" y="3229580"/>
            <a:ext cx="7232462" cy="0"/>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061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fade">
                                      <p:cBhvr>
                                        <p:cTn id="22" dur="500"/>
                                        <p:tgtEl>
                                          <p:spTgt spid="1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500"/>
                                        <p:tgtEl>
                                          <p:spTgt spid="1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7" end="7"/>
                                            </p:txEl>
                                          </p:spTgt>
                                        </p:tgtEl>
                                        <p:attrNameLst>
                                          <p:attrName>style.visibility</p:attrName>
                                        </p:attrNameLst>
                                      </p:cBhvr>
                                      <p:to>
                                        <p:strVal val="visible"/>
                                      </p:to>
                                    </p:set>
                                    <p:animEffect transition="in" filter="fade">
                                      <p:cBhvr>
                                        <p:cTn id="3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089498" y="2273030"/>
            <a:ext cx="6809362" cy="344197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عندما يكشف الله</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خططه لك</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فتوقع منه</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 يتمم هذه الخطط</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3759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شاهد قبر على الأرجح لبوبليوس سولبيسيوس كيرينيوس، حاكم آسيا، القرن الأول الميلادي</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ولما كان غالبون يتولى أخائية</a:t>
            </a:r>
            <a:endParaRPr lang="en-US" sz="2000" b="1" i="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C691219-EDD9-4853-B28E-6D7783CE0E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01268"/>
            <a:ext cx="9144000" cy="4855464"/>
          </a:xfrm>
          <a:prstGeom prst="rect">
            <a:avLst/>
          </a:prstGeom>
        </p:spPr>
      </p:pic>
      <p:sp>
        <p:nvSpPr>
          <p:cNvPr id="5" name="Freeform 4"/>
          <p:cNvSpPr/>
          <p:nvPr/>
        </p:nvSpPr>
        <p:spPr>
          <a:xfrm>
            <a:off x="1076325" y="3895725"/>
            <a:ext cx="2647950" cy="504825"/>
          </a:xfrm>
          <a:custGeom>
            <a:avLst/>
            <a:gdLst>
              <a:gd name="connsiteX0" fmla="*/ 0 w 2647950"/>
              <a:gd name="connsiteY0" fmla="*/ 4763 h 504825"/>
              <a:gd name="connsiteX1" fmla="*/ 14288 w 2647950"/>
              <a:gd name="connsiteY1" fmla="*/ 504825 h 504825"/>
              <a:gd name="connsiteX2" fmla="*/ 2647950 w 2647950"/>
              <a:gd name="connsiteY2" fmla="*/ 500063 h 504825"/>
              <a:gd name="connsiteX3" fmla="*/ 2633663 w 2647950"/>
              <a:gd name="connsiteY3" fmla="*/ 0 h 504825"/>
              <a:gd name="connsiteX4" fmla="*/ 0 w 2647950"/>
              <a:gd name="connsiteY4" fmla="*/ 4763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0" h="504825">
                <a:moveTo>
                  <a:pt x="0" y="4763"/>
                </a:moveTo>
                <a:lnTo>
                  <a:pt x="14288" y="504825"/>
                </a:lnTo>
                <a:lnTo>
                  <a:pt x="2647950" y="500063"/>
                </a:lnTo>
                <a:lnTo>
                  <a:pt x="2633663" y="0"/>
                </a:lnTo>
                <a:lnTo>
                  <a:pt x="0" y="4763"/>
                </a:lnTo>
                <a:close/>
              </a:path>
            </a:pathLst>
          </a:cu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299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sr\Corinth bema, tb05080307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كرسي القضاء في كورنثوس</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قام اليهود بنفس واحدة على بولس وأتوا به إلى كرسي الولاية</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081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18 Signs of the Holy Land\Biblical Places\Sites\Bema, judgment seat, sign in Corinth, tb03170610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8451"/>
            <a:ext cx="9144741" cy="6081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لافتة على كرسي القضاء في كورنثوس</a:t>
            </a:r>
            <a:endParaRPr lang="en-US" sz="1800" b="1" dirty="0">
              <a:latin typeface="Arial" panose="020B0604020202020204" pitchFamily="34" charset="0"/>
              <a:cs typeface="Arial" panose="020B0604020202020204" pitchFamily="34" charset="0"/>
            </a:endParaRPr>
          </a:p>
        </p:txBody>
      </p:sp>
      <p:sp>
        <p:nvSpPr>
          <p:cNvPr id="10"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12</a:t>
            </a:r>
            <a:endParaRPr lang="en-US" sz="18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قام اليهود بنفس واحدة على بولس وأتوا به إلى كرسي الولاية</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893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واجهة رخامية على كرسي القضاء في كورنثوس</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قام اليهود بنفس واحدة على بولس وأتوا به إلى كرسي الولاية</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9845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E3662-8746-4B3C-9E06-3785AD5475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رفع لفائف التوراة عند حائط المبكى خلال عيد سوكوت</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13</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إن هذا يستميل الناس أن يعبدوا الله بخلاف الناموس</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0203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لوحة جدارية لمشهد الحكم، من تريكلينيوم الثالث لفيلا فارنيسينا في روما، القرن الأول قبل الميلاد</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14</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لو كان ظلماً أو خبثاً ردياً أيها اليهود لكنت بالحق قد احتملتكم</a:t>
            </a:r>
            <a:endParaRPr lang="en-US" sz="2000" b="1" i="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19188"/>
            <a:ext cx="914400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718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38363" y="365760"/>
            <a:ext cx="4867275"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تمثال لقاضٍ روماني، من أفروديسياس، حوالي عام 450 م</a:t>
            </a:r>
            <a:endParaRPr lang="en-US" sz="1800" b="1" dirty="0">
              <a:latin typeface="Arial" panose="020B0604020202020204" pitchFamily="34" charset="0"/>
              <a:cs typeface="Arial" panose="020B0604020202020204" pitchFamily="34" charset="0"/>
            </a:endParaRPr>
          </a:p>
        </p:txBody>
      </p:sp>
      <p:sp>
        <p:nvSpPr>
          <p:cNvPr id="8"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15</a:t>
            </a:r>
            <a:endParaRPr lang="en-US" sz="1800" b="1" dirty="0">
              <a:latin typeface="Arial" panose="020B0604020202020204" pitchFamily="34" charset="0"/>
              <a:cs typeface="Arial" panose="020B0604020202020204" pitchFamily="34" charset="0"/>
            </a:endParaRPr>
          </a:p>
        </p:txBody>
      </p:sp>
      <p:sp>
        <p:nvSpPr>
          <p:cNvPr id="9"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لأني لست اشاء أن أكون قاضياً لهذه الأمور</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556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منظر من أعلى كرسي قضاء كورنثوس، باتجاه أغورا</a:t>
            </a:r>
            <a:endParaRPr lang="en-US" sz="1800" b="1" dirty="0">
              <a:latin typeface="Arial" panose="020B0604020202020204" pitchFamily="34" charset="0"/>
              <a:cs typeface="Arial" panose="020B0604020202020204" pitchFamily="34" charset="0"/>
            </a:endParaRPr>
          </a:p>
        </p:txBody>
      </p:sp>
      <p:sp>
        <p:nvSpPr>
          <p:cNvPr id="8"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16</a:t>
            </a:r>
            <a:endParaRPr lang="en-US" sz="1800" b="1" dirty="0">
              <a:latin typeface="Arial" panose="020B0604020202020204" pitchFamily="34" charset="0"/>
              <a:cs typeface="Arial" panose="020B0604020202020204" pitchFamily="34" charset="0"/>
            </a:endParaRPr>
          </a:p>
        </p:txBody>
      </p:sp>
      <p:sp>
        <p:nvSpPr>
          <p:cNvPr id="9"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فطردهم من الكرسي</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681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تتوسع رسالة الملكوت من استقبالها من قبل اليهود في القدس (١: ١-٦: ٧) إلى يهوذا والسامريين (٦: ٨-٨: ٤٠) إلى الأمم في روما (٩-٢٨) في العديد من تقارير التقدم      (2 :47 ؛ 6: 7 ؛ 8 :40 ؛ 9 :31 ؛ 12 :24 ؛ 16: 5 ؛ 19 :20 ؛ 28: 30-31 ؛ ربما 2 :41 ؛ 4 :31 ؛ 5 :42 ؛ 8 : 25 ، وما إلى ذلك) ليظهر للمؤمنين أن الله سوف ينمي كنيسته ، وليس الإنسان.</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10A2C7DA-3257-A047-A6F9-0EDAA1B94F4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8125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سافر بولس شرقاً وجنوباً إلى كنخريا قبل أن يبحر</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ar-JO" sz="1800" b="1" dirty="0">
                <a:latin typeface="Arial" panose="020B0604020202020204" pitchFamily="34" charset="0"/>
                <a:cs typeface="Arial" panose="020B0604020202020204" pitchFamily="34" charset="0"/>
              </a:rPr>
              <a:t>18: 18</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بولس ... سافر في البحر إلى سورية ... بعد ما حلق رأسه في كنخريا</a:t>
            </a:r>
            <a:endParaRPr lang="en-US" sz="2000" b="1" i="0" dirty="0">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a:off x="8288315" y="2819400"/>
            <a:ext cx="641522"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ar-JO" sz="2800" b="1" dirty="0">
                <a:solidFill>
                  <a:prstClr val="white"/>
                </a:solidFill>
                <a:effectLst>
                  <a:glow rad="76200">
                    <a:prstClr val="black">
                      <a:alpha val="60000"/>
                    </a:prstClr>
                  </a:glow>
                </a:effectLst>
                <a:latin typeface="Arial" panose="020B0604020202020204" pitchFamily="34" charset="0"/>
                <a:ea typeface="+mn-ea"/>
                <a:cs typeface="Arial" panose="020B0604020202020204" pitchFamily="34" charset="0"/>
              </a:rPr>
              <a:t>أ</a:t>
            </a: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ثينا</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a:off x="-100482" y="3352800"/>
            <a:ext cx="1311578"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كورنثوس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2236071" y="3733800"/>
            <a:ext cx="936475"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كنخريا</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2420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p:txBody>
          <a:bodyPr/>
          <a:lstStyle/>
          <a:p>
            <a:r>
              <a:rPr lang="ar-JO" b="1" dirty="0">
                <a:latin typeface="Arial" panose="020B0604020202020204" pitchFamily="34" charset="0"/>
                <a:cs typeface="Arial" panose="020B0604020202020204" pitchFamily="34" charset="0"/>
              </a:rPr>
              <a:t>خريطة توضح رحلة بولس من كنخريا إلى أفسس وما بعده</a:t>
            </a:r>
            <a:endParaRPr lang="en-US"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ar-JO" b="1" dirty="0">
                <a:latin typeface="Arial" panose="020B0604020202020204" pitchFamily="34" charset="0"/>
                <a:cs typeface="Arial" panose="020B0604020202020204" pitchFamily="34" charset="0"/>
              </a:rPr>
              <a:t>18: 19</a:t>
            </a:r>
            <a:endParaRPr lang="en-US"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ar-JO" b="1" i="0" dirty="0">
                <a:latin typeface="Arial" panose="020B0604020202020204" pitchFamily="34" charset="0"/>
                <a:cs typeface="Arial" panose="020B0604020202020204" pitchFamily="34" charset="0"/>
              </a:rPr>
              <a:t>فأقبل إلى أفسس</a:t>
            </a:r>
            <a:endParaRPr lang="en-US" b="1" i="0" dirty="0">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a:off x="606914" y="1444752"/>
            <a:ext cx="720069" cy="32380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كنخريا</a:t>
            </a:r>
            <a:endParaRPr kumimoji="0" lang="en-US"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a:off x="3278077" y="1399032"/>
            <a:ext cx="705642" cy="32380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أفسس</a:t>
            </a:r>
            <a:endParaRPr kumimoji="0" lang="en-US"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6989235" y="5107512"/>
            <a:ext cx="816250" cy="32387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قيصرية</a:t>
            </a:r>
            <a:endParaRPr kumimoji="0" lang="en-US"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7838939" y="2547192"/>
            <a:ext cx="788999" cy="333168"/>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أنطاكية</a:t>
            </a:r>
            <a:endParaRPr kumimoji="0" lang="en-US" sz="20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9731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6">
            <a:extLst>
              <a:ext uri="{FF2B5EF4-FFF2-40B4-BE49-F238E27FC236}">
                <a16:creationId xmlns:a16="http://schemas.microsoft.com/office/drawing/2014/main" id="{80CBB613-8B08-4BE7-9279-099601B342DA}"/>
              </a:ext>
            </a:extLst>
          </p:cNvPr>
          <p:cNvSpPr txBox="1">
            <a:spLocks noChangeArrowheads="1"/>
          </p:cNvSpPr>
          <p:nvPr/>
        </p:nvSpPr>
        <p:spPr bwMode="auto">
          <a:xfrm>
            <a:off x="2328138" y="2173236"/>
            <a:ext cx="206955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كنخريا</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Oval 58">
            <a:extLst>
              <a:ext uri="{FF2B5EF4-FFF2-40B4-BE49-F238E27FC236}">
                <a16:creationId xmlns:a16="http://schemas.microsoft.com/office/drawing/2014/main" id="{60672CAC-B592-49D5-ABB6-94CB3C641032}"/>
              </a:ext>
            </a:extLst>
          </p:cNvPr>
          <p:cNvSpPr>
            <a:spLocks noChangeArrowheads="1"/>
          </p:cNvSpPr>
          <p:nvPr/>
        </p:nvSpPr>
        <p:spPr bwMode="auto">
          <a:xfrm>
            <a:off x="3962546" y="2048668"/>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Oval 58">
            <a:extLst>
              <a:ext uri="{FF2B5EF4-FFF2-40B4-BE49-F238E27FC236}">
                <a16:creationId xmlns:a16="http://schemas.microsoft.com/office/drawing/2014/main" id="{F600A14C-644B-4C4E-95F6-AA61C1C83679}"/>
              </a:ext>
            </a:extLst>
          </p:cNvPr>
          <p:cNvSpPr>
            <a:spLocks noChangeArrowheads="1"/>
          </p:cNvSpPr>
          <p:nvPr/>
        </p:nvSpPr>
        <p:spPr bwMode="auto">
          <a:xfrm>
            <a:off x="4096780" y="2115188"/>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76">
            <a:extLst>
              <a:ext uri="{FF2B5EF4-FFF2-40B4-BE49-F238E27FC236}">
                <a16:creationId xmlns:a16="http://schemas.microsoft.com/office/drawing/2014/main" id="{E26DC227-E6FE-4664-9743-1DE8F67870E2}"/>
              </a:ext>
            </a:extLst>
          </p:cNvPr>
          <p:cNvSpPr txBox="1">
            <a:spLocks noChangeArrowheads="1"/>
          </p:cNvSpPr>
          <p:nvPr/>
        </p:nvSpPr>
        <p:spPr bwMode="auto">
          <a:xfrm>
            <a:off x="2578680" y="1700808"/>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SA"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592DBB3-074E-4F78-9F14-4D486299887A}"/>
              </a:ext>
            </a:extLst>
          </p:cNvPr>
          <p:cNvGrpSpPr/>
          <p:nvPr/>
        </p:nvGrpSpPr>
        <p:grpSpPr>
          <a:xfrm>
            <a:off x="4200211" y="1479629"/>
            <a:ext cx="2556787" cy="820589"/>
            <a:chOff x="4200211" y="1479629"/>
            <a:chExt cx="2556787" cy="820589"/>
          </a:xfrm>
          <a:effectLst>
            <a:outerShdw blurRad="50800" dist="38100" dir="2700000" algn="tl" rotWithShape="0">
              <a:prstClr val="black">
                <a:alpha val="87302"/>
              </a:prstClr>
            </a:outerShdw>
          </a:effectLst>
        </p:grpSpPr>
        <p:sp>
          <p:nvSpPr>
            <p:cNvPr id="12" name="Text Box 76">
              <a:extLst>
                <a:ext uri="{FF2B5EF4-FFF2-40B4-BE49-F238E27FC236}">
                  <a16:creationId xmlns:a16="http://schemas.microsoft.com/office/drawing/2014/main" id="{A8494DB5-A3EE-4848-81A7-A0909F4FCF60}"/>
                </a:ext>
              </a:extLst>
            </p:cNvPr>
            <p:cNvSpPr txBox="1">
              <a:spLocks noChangeArrowheads="1"/>
            </p:cNvSpPr>
            <p:nvPr/>
          </p:nvSpPr>
          <p:spPr bwMode="auto">
            <a:xfrm>
              <a:off x="5339742" y="1479629"/>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1" eaLnBrk="0" fontAlgn="auto" latinLnBrk="0" hangingPunct="0">
                <a:lnSpc>
                  <a:spcPct val="100000"/>
                </a:lnSpc>
                <a:spcBef>
                  <a:spcPts val="0"/>
                </a:spcBef>
                <a:spcAft>
                  <a:spcPts val="0"/>
                </a:spcAft>
                <a:buClrTx/>
                <a:buSzTx/>
                <a:buFontTx/>
                <a:buNone/>
                <a:tabLst/>
                <a:defRPr/>
              </a:pPr>
              <a:r>
                <a:rPr kumimoji="0" lang="ar-SA"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أفسس</a:t>
              </a:r>
            </a:p>
          </p:txBody>
        </p:sp>
        <p:sp>
          <p:nvSpPr>
            <p:cNvPr id="13" name="Oval 58">
              <a:extLst>
                <a:ext uri="{FF2B5EF4-FFF2-40B4-BE49-F238E27FC236}">
                  <a16:creationId xmlns:a16="http://schemas.microsoft.com/office/drawing/2014/main" id="{61963229-BB26-4BC4-A46E-730915CBED8C}"/>
                </a:ext>
              </a:extLst>
            </p:cNvPr>
            <p:cNvSpPr>
              <a:spLocks noChangeArrowheads="1"/>
            </p:cNvSpPr>
            <p:nvPr/>
          </p:nvSpPr>
          <p:spPr bwMode="auto">
            <a:xfrm>
              <a:off x="5577150" y="1967243"/>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Freeform: Shape 3">
              <a:extLst>
                <a:ext uri="{FF2B5EF4-FFF2-40B4-BE49-F238E27FC236}">
                  <a16:creationId xmlns:a16="http://schemas.microsoft.com/office/drawing/2014/main" id="{2C7236F8-FD4C-4386-83CA-824228800D73}"/>
                </a:ext>
              </a:extLst>
            </p:cNvPr>
            <p:cNvSpPr/>
            <p:nvPr/>
          </p:nvSpPr>
          <p:spPr>
            <a:xfrm>
              <a:off x="4200211" y="2110154"/>
              <a:ext cx="1356527" cy="190064"/>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61BA2FFA-C30C-431C-B349-F6EF12FFDAFA}"/>
              </a:ext>
            </a:extLst>
          </p:cNvPr>
          <p:cNvGrpSpPr/>
          <p:nvPr/>
        </p:nvGrpSpPr>
        <p:grpSpPr>
          <a:xfrm>
            <a:off x="6155453" y="1971080"/>
            <a:ext cx="1734676" cy="2879100"/>
            <a:chOff x="6155453" y="1971080"/>
            <a:chExt cx="1734676" cy="2879100"/>
          </a:xfrm>
          <a:effectLst>
            <a:outerShdw blurRad="50800" dist="38100" dir="2700000" algn="tl" rotWithShape="0">
              <a:prstClr val="black">
                <a:alpha val="87302"/>
              </a:prstClr>
            </a:outerShdw>
          </a:effectLst>
        </p:grpSpPr>
        <p:sp>
          <p:nvSpPr>
            <p:cNvPr id="14" name="Oval 58">
              <a:extLst>
                <a:ext uri="{FF2B5EF4-FFF2-40B4-BE49-F238E27FC236}">
                  <a16:creationId xmlns:a16="http://schemas.microsoft.com/office/drawing/2014/main" id="{415EB3C5-98F4-4794-B894-AA5BDBB120DA}"/>
                </a:ext>
              </a:extLst>
            </p:cNvPr>
            <p:cNvSpPr>
              <a:spLocks noChangeArrowheads="1"/>
            </p:cNvSpPr>
            <p:nvPr/>
          </p:nvSpPr>
          <p:spPr bwMode="auto">
            <a:xfrm>
              <a:off x="7789466" y="4370476"/>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6">
              <a:extLst>
                <a:ext uri="{FF2B5EF4-FFF2-40B4-BE49-F238E27FC236}">
                  <a16:creationId xmlns:a16="http://schemas.microsoft.com/office/drawing/2014/main" id="{B48060BE-F5A8-49B6-8A88-4C55A7FA22C1}"/>
                </a:ext>
              </a:extLst>
            </p:cNvPr>
            <p:cNvSpPr txBox="1">
              <a:spLocks noChangeArrowheads="1"/>
            </p:cNvSpPr>
            <p:nvPr/>
          </p:nvSpPr>
          <p:spPr bwMode="auto">
            <a:xfrm>
              <a:off x="6155453" y="4326960"/>
              <a:ext cx="1634013"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SA"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قيصرية</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803EAAC9-631E-4368-A882-484E44A228D8}"/>
                </a:ext>
              </a:extLst>
            </p:cNvPr>
            <p:cNvSpPr/>
            <p:nvPr/>
          </p:nvSpPr>
          <p:spPr>
            <a:xfrm rot="2907483">
              <a:off x="5127044" y="3169808"/>
              <a:ext cx="2868566" cy="471110"/>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6CBB1379-7507-4732-AF5B-1B9C2400B134}"/>
              </a:ext>
            </a:extLst>
          </p:cNvPr>
          <p:cNvGrpSpPr/>
          <p:nvPr/>
        </p:nvGrpSpPr>
        <p:grpSpPr>
          <a:xfrm>
            <a:off x="6761660" y="4503668"/>
            <a:ext cx="2346844" cy="869548"/>
            <a:chOff x="6761660" y="4503668"/>
            <a:chExt cx="2346844" cy="869548"/>
          </a:xfrm>
        </p:grpSpPr>
        <p:cxnSp>
          <p:nvCxnSpPr>
            <p:cNvPr id="20" name="Straight Connector 19">
              <a:extLst>
                <a:ext uri="{FF2B5EF4-FFF2-40B4-BE49-F238E27FC236}">
                  <a16:creationId xmlns:a16="http://schemas.microsoft.com/office/drawing/2014/main" id="{2C8EBC85-0892-44BF-878C-532393ED38A9}"/>
                </a:ext>
              </a:extLst>
            </p:cNvPr>
            <p:cNvCxnSpPr>
              <a:cxnSpLocks/>
            </p:cNvCxnSpPr>
            <p:nvPr/>
          </p:nvCxnSpPr>
          <p:spPr>
            <a:xfrm>
              <a:off x="7839797" y="4503668"/>
              <a:ext cx="100663" cy="375316"/>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58">
              <a:extLst>
                <a:ext uri="{FF2B5EF4-FFF2-40B4-BE49-F238E27FC236}">
                  <a16:creationId xmlns:a16="http://schemas.microsoft.com/office/drawing/2014/main" id="{2B912E52-891A-4C03-8A00-24BF89F521CF}"/>
                </a:ext>
              </a:extLst>
            </p:cNvPr>
            <p:cNvSpPr>
              <a:spLocks noChangeArrowheads="1"/>
            </p:cNvSpPr>
            <p:nvPr/>
          </p:nvSpPr>
          <p:spPr bwMode="auto">
            <a:xfrm>
              <a:off x="7839797" y="4893696"/>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76">
              <a:extLst>
                <a:ext uri="{FF2B5EF4-FFF2-40B4-BE49-F238E27FC236}">
                  <a16:creationId xmlns:a16="http://schemas.microsoft.com/office/drawing/2014/main" id="{9EF6B79A-CBD6-4466-AD50-4C272BA91C7B}"/>
                </a:ext>
              </a:extLst>
            </p:cNvPr>
            <p:cNvSpPr txBox="1">
              <a:spLocks noChangeArrowheads="1"/>
            </p:cNvSpPr>
            <p:nvPr/>
          </p:nvSpPr>
          <p:spPr bwMode="auto">
            <a:xfrm>
              <a:off x="6761660" y="4849996"/>
              <a:ext cx="2346844"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1" eaLnBrk="0" fontAlgn="auto" latinLnBrk="0" hangingPunct="0">
                <a:lnSpc>
                  <a:spcPct val="100000"/>
                </a:lnSpc>
                <a:spcBef>
                  <a:spcPts val="0"/>
                </a:spcBef>
                <a:spcAft>
                  <a:spcPts val="0"/>
                </a:spcAft>
                <a:buClrTx/>
                <a:buSzTx/>
                <a:buFontTx/>
                <a:buNone/>
                <a:tabLst/>
                <a:defRPr/>
              </a:pPr>
              <a:r>
                <a:rPr kumimoji="0" lang="ar-SA" sz="28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أورشليم</a:t>
              </a:r>
            </a:p>
          </p:txBody>
        </p:sp>
      </p:grpSp>
      <p:grpSp>
        <p:nvGrpSpPr>
          <p:cNvPr id="29" name="Group 28">
            <a:extLst>
              <a:ext uri="{FF2B5EF4-FFF2-40B4-BE49-F238E27FC236}">
                <a16:creationId xmlns:a16="http://schemas.microsoft.com/office/drawing/2014/main" id="{F73DCB4C-98E0-42BE-A8EE-67AF97F39DF4}"/>
              </a:ext>
            </a:extLst>
          </p:cNvPr>
          <p:cNvGrpSpPr/>
          <p:nvPr/>
        </p:nvGrpSpPr>
        <p:grpSpPr>
          <a:xfrm>
            <a:off x="7858091" y="2243177"/>
            <a:ext cx="1190543" cy="2766140"/>
            <a:chOff x="7858091" y="2243177"/>
            <a:chExt cx="1190543" cy="2766140"/>
          </a:xfrm>
          <a:effectLst>
            <a:outerShdw blurRad="50800" dist="38100" dir="2700000" algn="tl" rotWithShape="0">
              <a:prstClr val="black">
                <a:alpha val="87302"/>
              </a:prstClr>
            </a:outerShdw>
          </a:effectLst>
        </p:grpSpPr>
        <p:sp>
          <p:nvSpPr>
            <p:cNvPr id="26" name="Freeform: Shape 25">
              <a:extLst>
                <a:ext uri="{FF2B5EF4-FFF2-40B4-BE49-F238E27FC236}">
                  <a16:creationId xmlns:a16="http://schemas.microsoft.com/office/drawing/2014/main" id="{9F6EC393-92F4-45E9-BBFD-644C169CD8BB}"/>
                </a:ext>
              </a:extLst>
            </p:cNvPr>
            <p:cNvSpPr/>
            <p:nvPr/>
          </p:nvSpPr>
          <p:spPr>
            <a:xfrm rot="17294700">
              <a:off x="7615391" y="4170962"/>
              <a:ext cx="1585034" cy="91675"/>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solidFill>
                    <a:srgbClr val="FF0000"/>
                  </a:solidFill>
                </a:ln>
                <a:solidFill>
                  <a:prstClr val="white"/>
                </a:solidFill>
                <a:effectLst/>
                <a:uLnTx/>
                <a:uFillTx/>
                <a:latin typeface="Arial" panose="020B0604020202020204" pitchFamily="34" charset="0"/>
                <a:cs typeface="Arial" panose="020B0604020202020204" pitchFamily="34" charset="0"/>
              </a:endParaRPr>
            </a:p>
          </p:txBody>
        </p:sp>
        <p:sp>
          <p:nvSpPr>
            <p:cNvPr id="27" name="Oval 58">
              <a:extLst>
                <a:ext uri="{FF2B5EF4-FFF2-40B4-BE49-F238E27FC236}">
                  <a16:creationId xmlns:a16="http://schemas.microsoft.com/office/drawing/2014/main" id="{24308F9B-1E54-42C3-84C7-C08CA19A3B0C}"/>
                </a:ext>
              </a:extLst>
            </p:cNvPr>
            <p:cNvSpPr>
              <a:spLocks noChangeArrowheads="1"/>
            </p:cNvSpPr>
            <p:nvPr/>
          </p:nvSpPr>
          <p:spPr bwMode="auto">
            <a:xfrm>
              <a:off x="8335888" y="3067333"/>
              <a:ext cx="234950" cy="233362"/>
            </a:xfrm>
            <a:prstGeom prst="ellipse">
              <a:avLst/>
            </a:prstGeom>
            <a:solidFill>
              <a:srgbClr val="FA0020"/>
            </a:solidFill>
            <a:ln w="38100">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76">
              <a:extLst>
                <a:ext uri="{FF2B5EF4-FFF2-40B4-BE49-F238E27FC236}">
                  <a16:creationId xmlns:a16="http://schemas.microsoft.com/office/drawing/2014/main" id="{234F03E0-67FF-42DB-8CC1-01B8FC5B4182}"/>
                </a:ext>
              </a:extLst>
            </p:cNvPr>
            <p:cNvSpPr txBox="1">
              <a:spLocks noChangeArrowheads="1"/>
            </p:cNvSpPr>
            <p:nvPr/>
          </p:nvSpPr>
          <p:spPr bwMode="auto">
            <a:xfrm>
              <a:off x="7858091" y="2243177"/>
              <a:ext cx="1190543" cy="120032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SA"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أنطاكية السورية</a:t>
              </a:r>
            </a:p>
            <a:p>
              <a:pPr marL="0" marR="0" lvl="0" indent="0" algn="r" defTabSz="457200" rtl="0" eaLnBrk="0" fontAlgn="auto" latinLnBrk="0" hangingPunct="0">
                <a:lnSpc>
                  <a:spcPct val="100000"/>
                </a:lnSpc>
                <a:spcBef>
                  <a:spcPts val="0"/>
                </a:spcBef>
                <a:spcAft>
                  <a:spcPts val="0"/>
                </a:spcAft>
                <a:buClrTx/>
                <a:buSzTx/>
                <a:buFontTx/>
                <a:buNone/>
                <a:tabLst/>
                <a:defRPr/>
              </a:pP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1" name="Rectangle 2">
            <a:extLst>
              <a:ext uri="{FF2B5EF4-FFF2-40B4-BE49-F238E27FC236}">
                <a16:creationId xmlns:a16="http://schemas.microsoft.com/office/drawing/2014/main" id="{1D05F1F9-4980-AC48-90E4-3E82563CC4C0}"/>
              </a:ext>
            </a:extLst>
          </p:cNvPr>
          <p:cNvSpPr txBox="1">
            <a:spLocks noChangeArrowheads="1"/>
          </p:cNvSpPr>
          <p:nvPr/>
        </p:nvSpPr>
        <p:spPr bwMode="auto">
          <a:xfrm>
            <a:off x="247605" y="723695"/>
            <a:ext cx="36720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Rounded Corners 4">
            <a:extLst>
              <a:ext uri="{FF2B5EF4-FFF2-40B4-BE49-F238E27FC236}">
                <a16:creationId xmlns:a16="http://schemas.microsoft.com/office/drawing/2014/main" id="{FBE1022B-3F49-86B8-A35C-FB5FBE1C490B}"/>
              </a:ext>
            </a:extLst>
          </p:cNvPr>
          <p:cNvSpPr/>
          <p:nvPr/>
        </p:nvSpPr>
        <p:spPr>
          <a:xfrm>
            <a:off x="152399" y="152401"/>
            <a:ext cx="9144000" cy="103909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رحلة العودة</a:t>
            </a:r>
            <a:endParaRPr kumimoji="0" lang="en-US"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5FF3DA34-C106-AC32-875C-FA8422D25839}"/>
              </a:ext>
            </a:extLst>
          </p:cNvPr>
          <p:cNvSpPr txBox="1">
            <a:spLocks noChangeArrowheads="1"/>
          </p:cNvSpPr>
          <p:nvPr/>
        </p:nvSpPr>
        <p:spPr bwMode="auto">
          <a:xfrm>
            <a:off x="592510" y="5783809"/>
            <a:ext cx="71455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لماذا ذهب بولس إلى أورشليم؟</a:t>
            </a:r>
            <a:endParaRPr kumimoji="0" lang="en-US" sz="36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278A980F-10AA-3034-B323-5995B8E7CE8A}"/>
              </a:ext>
            </a:extLst>
          </p:cNvPr>
          <p:cNvSpPr txBox="1">
            <a:spLocks noChangeArrowheads="1"/>
          </p:cNvSpPr>
          <p:nvPr/>
        </p:nvSpPr>
        <p:spPr bwMode="auto">
          <a:xfrm>
            <a:off x="400005" y="876095"/>
            <a:ext cx="36720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عمال</a:t>
            </a:r>
            <a:r>
              <a:rPr kumimoji="0" lang="ar-JO"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18: 18-22</a:t>
            </a: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0252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nodePh="1">
                                  <p:stCondLst>
                                    <p:cond delay="0"/>
                                  </p:stCondLst>
                                  <p:endCondLst>
                                    <p:cond evt="begin" delay="0">
                                      <p:tn val="25"/>
                                    </p:cond>
                                  </p:end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fade">
                                      <p:cBhvr>
                                        <p:cTn id="27" dur="500"/>
                                        <p:tgtEl>
                                          <p:spTgt spid="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500"/>
                                        <p:tgtEl>
                                          <p:spTgt spid="3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xEl>
                                              <p:pRg st="0" end="0"/>
                                            </p:txEl>
                                          </p:spTgt>
                                        </p:tgtEl>
                                        <p:attrNameLst>
                                          <p:attrName>style.visibility</p:attrName>
                                        </p:attrNameLst>
                                      </p:cBhvr>
                                      <p:to>
                                        <p:strVal val="visible"/>
                                      </p:to>
                                    </p:set>
                                    <p:animEffect transition="in" filter="fade">
                                      <p:cBhvr>
                                        <p:cTn id="3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مسرح أفسس الكبير، مع إطلالة على البحر والميناء القديم</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19</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فأقبل إلى أفسس</a:t>
            </a:r>
            <a:endParaRPr lang="en-US" sz="2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7184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66" name="Picture 1" descr="Caesarea aerial from west, tb121704931"/>
          <p:cNvPicPr>
            <a:picLocks noRot="1" noChangeAspect="1" noMove="1" noResize="1"/>
          </p:cNvPicPr>
          <p:nvPr isPhoto="1"/>
        </p:nvPicPr>
        <p:blipFill>
          <a:blip r:embed="rId3" cstate="print"/>
          <a:srcRect/>
          <a:stretch>
            <a:fillRect/>
          </a:stretch>
        </p:blipFill>
        <p:spPr bwMode="auto">
          <a:xfrm>
            <a:off x="0" y="233362"/>
            <a:ext cx="9144000" cy="6100171"/>
          </a:xfrm>
          <a:prstGeom prst="rect">
            <a:avLst/>
          </a:prstGeom>
          <a:noFill/>
          <a:ln w="9525">
            <a:noFill/>
            <a:miter lim="800000"/>
            <a:headEnd/>
            <a:tailEnd/>
          </a:ln>
        </p:spPr>
      </p:pic>
      <p:sp>
        <p:nvSpPr>
          <p:cNvPr id="6" name="Text Box 16"/>
          <p:cNvSpPr txBox="1">
            <a:spLocks noChangeArrowheads="1"/>
          </p:cNvSpPr>
          <p:nvPr/>
        </p:nvSpPr>
        <p:spPr bwMode="auto">
          <a:xfrm>
            <a:off x="2005436" y="3511065"/>
            <a:ext cx="1859805"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الميناء الهيرودي</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7" name="Line 9"/>
          <p:cNvSpPr>
            <a:spLocks noChangeShapeType="1"/>
          </p:cNvSpPr>
          <p:nvPr/>
        </p:nvSpPr>
        <p:spPr bwMode="auto">
          <a:xfrm flipV="1">
            <a:off x="3962400" y="4191000"/>
            <a:ext cx="380999" cy="12192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 Box 16"/>
          <p:cNvSpPr txBox="1">
            <a:spLocks noChangeArrowheads="1"/>
          </p:cNvSpPr>
          <p:nvPr/>
        </p:nvSpPr>
        <p:spPr bwMode="auto">
          <a:xfrm>
            <a:off x="6516216" y="3025914"/>
            <a:ext cx="2497800"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قصر هيرودس الخليجي</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Line 9"/>
          <p:cNvSpPr>
            <a:spLocks noChangeShapeType="1"/>
          </p:cNvSpPr>
          <p:nvPr/>
        </p:nvSpPr>
        <p:spPr bwMode="auto">
          <a:xfrm flipH="1" flipV="1">
            <a:off x="7848599" y="2743200"/>
            <a:ext cx="152401" cy="3810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 Box 16"/>
          <p:cNvSpPr txBox="1">
            <a:spLocks noChangeArrowheads="1"/>
          </p:cNvSpPr>
          <p:nvPr/>
        </p:nvSpPr>
        <p:spPr bwMode="auto">
          <a:xfrm>
            <a:off x="2815652" y="5311914"/>
            <a:ext cx="2550698" cy="83099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حاجز الأمواج الهيرودي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(المغمورة)</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1" name="Line 9"/>
          <p:cNvSpPr>
            <a:spLocks noChangeShapeType="1"/>
          </p:cNvSpPr>
          <p:nvPr/>
        </p:nvSpPr>
        <p:spPr bwMode="auto">
          <a:xfrm flipH="1" flipV="1">
            <a:off x="3276599" y="4648200"/>
            <a:ext cx="685801" cy="7620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 Box 16"/>
          <p:cNvSpPr txBox="1">
            <a:spLocks noChangeArrowheads="1"/>
          </p:cNvSpPr>
          <p:nvPr/>
        </p:nvSpPr>
        <p:spPr bwMode="auto">
          <a:xfrm>
            <a:off x="4755773" y="3102114"/>
            <a:ext cx="1362874"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قلعة صليبية</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3" name="Line 9"/>
          <p:cNvSpPr>
            <a:spLocks noChangeShapeType="1"/>
          </p:cNvSpPr>
          <p:nvPr/>
        </p:nvSpPr>
        <p:spPr bwMode="auto">
          <a:xfrm flipH="1" flipV="1">
            <a:off x="4190999" y="2971800"/>
            <a:ext cx="685800"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Line 9"/>
          <p:cNvSpPr>
            <a:spLocks noChangeShapeType="1"/>
          </p:cNvSpPr>
          <p:nvPr/>
        </p:nvSpPr>
        <p:spPr bwMode="auto">
          <a:xfrm flipH="1">
            <a:off x="7517255" y="1938512"/>
            <a:ext cx="404369" cy="195087"/>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 Box 16"/>
          <p:cNvSpPr txBox="1">
            <a:spLocks noChangeArrowheads="1"/>
          </p:cNvSpPr>
          <p:nvPr/>
        </p:nvSpPr>
        <p:spPr bwMode="auto">
          <a:xfrm>
            <a:off x="7845424" y="1621776"/>
            <a:ext cx="1030306" cy="46166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المدرج</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6" name="Line 9"/>
          <p:cNvSpPr>
            <a:spLocks noChangeShapeType="1"/>
          </p:cNvSpPr>
          <p:nvPr/>
        </p:nvSpPr>
        <p:spPr bwMode="auto">
          <a:xfrm flipH="1">
            <a:off x="6496079" y="1714500"/>
            <a:ext cx="80548" cy="70485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Text Box 16"/>
          <p:cNvSpPr txBox="1">
            <a:spLocks noChangeArrowheads="1"/>
          </p:cNvSpPr>
          <p:nvPr/>
        </p:nvSpPr>
        <p:spPr bwMode="auto">
          <a:xfrm>
            <a:off x="5514882" y="1352490"/>
            <a:ext cx="1962397"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ميدان سباق الخيل</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8" name="Line 9"/>
          <p:cNvSpPr>
            <a:spLocks noChangeShapeType="1"/>
          </p:cNvSpPr>
          <p:nvPr/>
        </p:nvSpPr>
        <p:spPr bwMode="auto">
          <a:xfrm>
            <a:off x="3352800" y="910530"/>
            <a:ext cx="0" cy="46107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 name="Text Box 16"/>
          <p:cNvSpPr txBox="1">
            <a:spLocks noChangeArrowheads="1"/>
          </p:cNvSpPr>
          <p:nvPr/>
        </p:nvSpPr>
        <p:spPr bwMode="auto">
          <a:xfrm>
            <a:off x="2436212" y="531828"/>
            <a:ext cx="1962397"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ميدان سباق الخيل</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20" name="Line 9"/>
          <p:cNvSpPr>
            <a:spLocks noChangeShapeType="1"/>
          </p:cNvSpPr>
          <p:nvPr/>
        </p:nvSpPr>
        <p:spPr bwMode="auto">
          <a:xfrm>
            <a:off x="4876800" y="1752600"/>
            <a:ext cx="381000" cy="6096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Text Box 16"/>
          <p:cNvSpPr txBox="1">
            <a:spLocks noChangeArrowheads="1"/>
          </p:cNvSpPr>
          <p:nvPr/>
        </p:nvSpPr>
        <p:spPr bwMode="auto">
          <a:xfrm>
            <a:off x="3576529" y="1044714"/>
            <a:ext cx="2064989"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الحمامات البيزنطية</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22" name="Line 9"/>
          <p:cNvSpPr>
            <a:spLocks noChangeShapeType="1"/>
          </p:cNvSpPr>
          <p:nvPr/>
        </p:nvSpPr>
        <p:spPr bwMode="auto">
          <a:xfrm>
            <a:off x="3276600" y="1981200"/>
            <a:ext cx="457200"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 name="Text Box 16"/>
          <p:cNvSpPr txBox="1">
            <a:spLocks noChangeArrowheads="1"/>
          </p:cNvSpPr>
          <p:nvPr/>
        </p:nvSpPr>
        <p:spPr bwMode="auto">
          <a:xfrm>
            <a:off x="2424469" y="1657290"/>
            <a:ext cx="797013"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الهيكل</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24" name="Text Box 16"/>
          <p:cNvSpPr txBox="1">
            <a:spLocks noChangeArrowheads="1"/>
          </p:cNvSpPr>
          <p:nvPr/>
        </p:nvSpPr>
        <p:spPr bwMode="auto">
          <a:xfrm>
            <a:off x="-172922" y="4549914"/>
            <a:ext cx="1454245"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مدخل الميناء</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25" name="Line 9"/>
          <p:cNvSpPr>
            <a:spLocks noChangeShapeType="1"/>
          </p:cNvSpPr>
          <p:nvPr/>
        </p:nvSpPr>
        <p:spPr bwMode="auto">
          <a:xfrm flipV="1">
            <a:off x="685800" y="4343400"/>
            <a:ext cx="380999"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9228AA3E-DE07-AE4B-AD09-335AC23557B5}"/>
              </a:ext>
            </a:extLst>
          </p:cNvPr>
          <p:cNvSpPr txBox="1">
            <a:spLocks/>
          </p:cNvSpPr>
          <p:nvPr/>
        </p:nvSpPr>
        <p:spPr>
          <a:xfrm>
            <a:off x="0" y="0"/>
            <a:ext cx="9144000" cy="400110"/>
          </a:xfrm>
          <a:prstGeom prst="rect">
            <a:avLst/>
          </a:prstGeom>
          <a:solidFill>
            <a:schemeClr val="bg1"/>
          </a:solidFill>
        </p:spPr>
        <p:txBody>
          <a:bodyPr vert="horz" lIns="91440" tIns="45720" rIns="91440" bIns="45720" rtlCol="0" anchor="t" anchorCtr="0">
            <a:spAutoFit/>
          </a:bodyPr>
          <a:lstStyle>
            <a:lvl1pPr marL="0" algn="l" defTabSz="914400" rtl="0" eaLnBrk="1" fontAlgn="base" latinLnBrk="0" hangingPunct="1">
              <a:spcBef>
                <a:spcPct val="0"/>
              </a:spcBef>
              <a:spcAft>
                <a:spcPct val="0"/>
              </a:spcAft>
              <a:buNone/>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cs typeface="Arial" panose="020B0604020202020204" pitchFamily="34" charset="0"/>
              </a:rPr>
              <a:t>ولما نزل في قيصرية</a:t>
            </a:r>
            <a:endPar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cs typeface="Arial" panose="020B0604020202020204" pitchFamily="34" charset="0"/>
            </a:endParaRPr>
          </a:p>
        </p:txBody>
      </p:sp>
      <p:sp>
        <p:nvSpPr>
          <p:cNvPr id="28" name="Text Placeholder 1">
            <a:extLst>
              <a:ext uri="{FF2B5EF4-FFF2-40B4-BE49-F238E27FC236}">
                <a16:creationId xmlns:a16="http://schemas.microsoft.com/office/drawing/2014/main" id="{10240DF9-92A1-7F4D-905F-9F3E304A4736}"/>
              </a:ext>
            </a:extLst>
          </p:cNvPr>
          <p:cNvSpPr txBox="1">
            <a:spLocks/>
          </p:cNvSpPr>
          <p:nvPr/>
        </p:nvSpPr>
        <p:spPr>
          <a:xfrm>
            <a:off x="0" y="6519446"/>
            <a:ext cx="8074152" cy="338554"/>
          </a:xfrm>
          <a:prstGeom prst="rect">
            <a:avLst/>
          </a:prstGeom>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rPr>
              <a:t>قيصرية (منظر جوي من الغرب)</a:t>
            </a:r>
            <a:endParaRPr kumimoji="0" lang="en-US" sz="1800" b="1"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endParaRPr>
          </a:p>
        </p:txBody>
      </p:sp>
      <p:sp>
        <p:nvSpPr>
          <p:cNvPr id="29" name="Text Placeholder 2">
            <a:extLst>
              <a:ext uri="{FF2B5EF4-FFF2-40B4-BE49-F238E27FC236}">
                <a16:creationId xmlns:a16="http://schemas.microsoft.com/office/drawing/2014/main" id="{6D023B8C-C154-454A-A7F8-CC2CAB63077A}"/>
              </a:ext>
            </a:extLst>
          </p:cNvPr>
          <p:cNvSpPr txBox="1">
            <a:spLocks/>
          </p:cNvSpPr>
          <p:nvPr/>
        </p:nvSpPr>
        <p:spPr>
          <a:xfrm>
            <a:off x="8074152" y="6519672"/>
            <a:ext cx="1069848" cy="338328"/>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rPr>
              <a:t>18: 22</a:t>
            </a:r>
            <a:endParaRPr kumimoji="0" lang="en-US" sz="1800" b="1"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100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B42A57-ED66-4246-9603-EFDB957398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237101F3-4B6B-4BAC-8638-C4B44F3476CB}"/>
              </a:ext>
            </a:extLst>
          </p:cNvPr>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ميناء وهيكل روما وأغسطس في قيصرية (منظر جوي من الشرق)</a:t>
            </a:r>
            <a:endParaRPr lang="en-US" sz="1800"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BE203DD-78AF-46A7-8871-723740C8BA81}"/>
              </a:ext>
            </a:extLst>
          </p:cNvPr>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22</a:t>
            </a:r>
            <a:endParaRPr lang="en-US" sz="1800" b="1"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7F1816E-1729-44DD-99D8-2011140D7439}"/>
              </a:ext>
            </a:extLst>
          </p:cNvPr>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ولما نزل في قيصرية</a:t>
            </a:r>
            <a:endParaRPr lang="en-US" sz="2000" b="1" i="0" dirty="0">
              <a:latin typeface="Arial" panose="020B0604020202020204" pitchFamily="34" charset="0"/>
              <a:cs typeface="Arial" panose="020B0604020202020204" pitchFamily="34" charset="0"/>
            </a:endParaRPr>
          </a:p>
        </p:txBody>
      </p:sp>
      <p:sp>
        <p:nvSpPr>
          <p:cNvPr id="6" name="Text Box 16">
            <a:extLst>
              <a:ext uri="{FF2B5EF4-FFF2-40B4-BE49-F238E27FC236}">
                <a16:creationId xmlns:a16="http://schemas.microsoft.com/office/drawing/2014/main" id="{152B2520-AD69-4B80-AFCE-A9E825672FF0}"/>
              </a:ext>
            </a:extLst>
          </p:cNvPr>
          <p:cNvSpPr txBox="1">
            <a:spLocks noChangeArrowheads="1"/>
          </p:cNvSpPr>
          <p:nvPr/>
        </p:nvSpPr>
        <p:spPr bwMode="auto">
          <a:xfrm>
            <a:off x="6083308" y="393076"/>
            <a:ext cx="1766830"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الميناء الخارجي</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Line 9">
            <a:extLst>
              <a:ext uri="{FF2B5EF4-FFF2-40B4-BE49-F238E27FC236}">
                <a16:creationId xmlns:a16="http://schemas.microsoft.com/office/drawing/2014/main" id="{AE89293A-B366-44F1-B379-04A0EF6192B5}"/>
              </a:ext>
            </a:extLst>
          </p:cNvPr>
          <p:cNvSpPr>
            <a:spLocks noChangeShapeType="1"/>
          </p:cNvSpPr>
          <p:nvPr/>
        </p:nvSpPr>
        <p:spPr bwMode="auto">
          <a:xfrm flipV="1">
            <a:off x="3862164" y="4228627"/>
            <a:ext cx="481826" cy="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 Box 16">
            <a:extLst>
              <a:ext uri="{FF2B5EF4-FFF2-40B4-BE49-F238E27FC236}">
                <a16:creationId xmlns:a16="http://schemas.microsoft.com/office/drawing/2014/main" id="{1CC60E09-B8C1-4A6F-95C1-B8BE74917452}"/>
              </a:ext>
            </a:extLst>
          </p:cNvPr>
          <p:cNvSpPr txBox="1">
            <a:spLocks noChangeArrowheads="1"/>
          </p:cNvSpPr>
          <p:nvPr/>
        </p:nvSpPr>
        <p:spPr bwMode="auto">
          <a:xfrm>
            <a:off x="4623806" y="2256695"/>
            <a:ext cx="1645002"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الميناء الداخلي</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6">
            <a:extLst>
              <a:ext uri="{FF2B5EF4-FFF2-40B4-BE49-F238E27FC236}">
                <a16:creationId xmlns:a16="http://schemas.microsoft.com/office/drawing/2014/main" id="{A5D636DE-27B6-457D-AEBC-D604F48C3BB6}"/>
              </a:ext>
            </a:extLst>
          </p:cNvPr>
          <p:cNvSpPr txBox="1">
            <a:spLocks noChangeArrowheads="1"/>
          </p:cNvSpPr>
          <p:nvPr/>
        </p:nvSpPr>
        <p:spPr bwMode="auto">
          <a:xfrm>
            <a:off x="1847257" y="3874684"/>
            <a:ext cx="2161169"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هيكل روما وأوغستا</a:t>
            </a:r>
            <a:endParaRPr kumimoji="0" lang="en-US"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594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5243C5-965B-2E40-A952-6CBA8396BB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 Placeholder 9"/>
          <p:cNvSpPr>
            <a:spLocks noGrp="1"/>
          </p:cNvSpPr>
          <p:nvPr>
            <p:ph type="body" sz="quarter" idx="12"/>
          </p:nvPr>
        </p:nvSpPr>
        <p:spPr>
          <a:xfrm>
            <a:off x="8074152" y="6519672"/>
            <a:ext cx="1069848" cy="369332"/>
          </a:xfrm>
        </p:spPr>
        <p:txBody>
          <a:bodyPr/>
          <a:lstStyle/>
          <a:p>
            <a:r>
              <a:rPr lang="ar-JO" sz="1800" b="1" dirty="0">
                <a:latin typeface="Arial" panose="020B0604020202020204" pitchFamily="34" charset="0"/>
                <a:cs typeface="Arial" panose="020B0604020202020204" pitchFamily="34" charset="0"/>
              </a:rPr>
              <a:t>18: 22</a:t>
            </a:r>
            <a:endParaRPr lang="en-US" sz="1800" b="1" kern="0" dirty="0">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0" y="0"/>
            <a:ext cx="9144000" cy="400110"/>
          </a:xfrm>
        </p:spPr>
        <p:txBody>
          <a:bodyPr/>
          <a:lstStyle/>
          <a:p>
            <a:r>
              <a:rPr lang="ar-JO" sz="2000" b="1" i="0" dirty="0">
                <a:latin typeface="Arial" panose="020B0604020202020204" pitchFamily="34" charset="0"/>
                <a:cs typeface="Arial" panose="020B0604020202020204" pitchFamily="34" charset="0"/>
              </a:rPr>
              <a:t>ولما نزل في قيصرية صعد وسلم على الكنيسة</a:t>
            </a:r>
            <a:endParaRPr lang="en-US" sz="2000" b="1" i="0" dirty="0">
              <a:latin typeface="Arial" panose="020B0604020202020204" pitchFamily="34" charset="0"/>
              <a:cs typeface="Arial" panose="020B0604020202020204" pitchFamily="34" charset="0"/>
            </a:endParaRPr>
          </a:p>
        </p:txBody>
      </p:sp>
      <p:sp>
        <p:nvSpPr>
          <p:cNvPr id="11" name="Text Placeholder 10"/>
          <p:cNvSpPr>
            <a:spLocks noGrp="1"/>
          </p:cNvSpPr>
          <p:nvPr>
            <p:ph type="body" sz="quarter" idx="10"/>
          </p:nvPr>
        </p:nvSpPr>
        <p:spPr>
          <a:xfrm>
            <a:off x="0" y="6519672"/>
            <a:ext cx="8074152" cy="369332"/>
          </a:xfrm>
        </p:spPr>
        <p:txBody>
          <a:bodyPr/>
          <a:lstStyle/>
          <a:p>
            <a:r>
              <a:rPr lang="ar-JO" sz="1800" b="1" dirty="0">
                <a:latin typeface="Arial" panose="020B0604020202020204" pitchFamily="34" charset="0"/>
                <a:cs typeface="Arial" panose="020B0604020202020204" pitchFamily="34" charset="0"/>
              </a:rPr>
              <a:t>سلسلة جبال بيت حورون (منظر جوي من الغرب)</a:t>
            </a:r>
            <a:endParaRPr lang="en-US" sz="1800" b="1" dirty="0">
              <a:latin typeface="Arial" panose="020B0604020202020204" pitchFamily="34" charset="0"/>
              <a:cs typeface="Arial" panose="020B0604020202020204" pitchFamily="34" charset="0"/>
            </a:endParaRPr>
          </a:p>
        </p:txBody>
      </p:sp>
      <p:sp>
        <p:nvSpPr>
          <p:cNvPr id="2" name="Freeform 1"/>
          <p:cNvSpPr/>
          <p:nvPr/>
        </p:nvSpPr>
        <p:spPr>
          <a:xfrm>
            <a:off x="-9525" y="2790825"/>
            <a:ext cx="9020175" cy="1800225"/>
          </a:xfrm>
          <a:custGeom>
            <a:avLst/>
            <a:gdLst>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276725 w 9020175"/>
              <a:gd name="connsiteY2" fmla="*/ 952500 h 1800225"/>
              <a:gd name="connsiteX3" fmla="*/ 5038725 w 9020175"/>
              <a:gd name="connsiteY3" fmla="*/ 457200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305550 w 9020175"/>
              <a:gd name="connsiteY4" fmla="*/ 161925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334125 w 9020175"/>
              <a:gd name="connsiteY4" fmla="*/ 228600 h 1800225"/>
              <a:gd name="connsiteX5" fmla="*/ 7410450 w 9020175"/>
              <a:gd name="connsiteY5" fmla="*/ 209550 h 1800225"/>
              <a:gd name="connsiteX6" fmla="*/ 8305800 w 9020175"/>
              <a:gd name="connsiteY6" fmla="*/ 57150 h 1800225"/>
              <a:gd name="connsiteX7" fmla="*/ 9020175 w 9020175"/>
              <a:gd name="connsiteY7"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0175" h="1800225">
                <a:moveTo>
                  <a:pt x="0" y="1800225"/>
                </a:moveTo>
                <a:cubicBezTo>
                  <a:pt x="752475" y="1568450"/>
                  <a:pt x="1689100" y="1250950"/>
                  <a:pt x="2428875" y="1104900"/>
                </a:cubicBezTo>
                <a:cubicBezTo>
                  <a:pt x="3168650" y="958850"/>
                  <a:pt x="4003675" y="1031875"/>
                  <a:pt x="4438650" y="923925"/>
                </a:cubicBezTo>
                <a:cubicBezTo>
                  <a:pt x="4873625" y="815975"/>
                  <a:pt x="4722813" y="573088"/>
                  <a:pt x="5038725" y="457200"/>
                </a:cubicBezTo>
                <a:cubicBezTo>
                  <a:pt x="5354638" y="341313"/>
                  <a:pt x="5938838" y="269875"/>
                  <a:pt x="6334125" y="228600"/>
                </a:cubicBezTo>
                <a:cubicBezTo>
                  <a:pt x="6729412" y="187325"/>
                  <a:pt x="7081838" y="238125"/>
                  <a:pt x="7410450" y="209550"/>
                </a:cubicBezTo>
                <a:cubicBezTo>
                  <a:pt x="7739063" y="180975"/>
                  <a:pt x="8007350" y="107950"/>
                  <a:pt x="8305800" y="57150"/>
                </a:cubicBezTo>
                <a:cubicBezTo>
                  <a:pt x="8572516" y="11752"/>
                  <a:pt x="8782050" y="19050"/>
                  <a:pt x="9020175" y="0"/>
                </a:cubicBezTo>
              </a:path>
            </a:pathLst>
          </a:custGeom>
          <a:noFill/>
          <a:ln>
            <a:solidFill>
              <a:srgbClr val="FFFF00"/>
            </a:solidFill>
            <a:tailEnd type="arrow"/>
          </a:ln>
          <a:effectLst>
            <a:glow rad="508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Text Box 16">
            <a:extLst>
              <a:ext uri="{FF2B5EF4-FFF2-40B4-BE49-F238E27FC236}">
                <a16:creationId xmlns:a16="http://schemas.microsoft.com/office/drawing/2014/main" id="{DB3D9C09-4D77-384D-809C-AC31C4E39C3F}"/>
              </a:ext>
            </a:extLst>
          </p:cNvPr>
          <p:cNvSpPr txBox="1">
            <a:spLocks noChangeArrowheads="1"/>
          </p:cNvSpPr>
          <p:nvPr/>
        </p:nvSpPr>
        <p:spPr bwMode="auto">
          <a:xfrm>
            <a:off x="6734175" y="2371725"/>
            <a:ext cx="2152650" cy="40011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FFF00"/>
                </a:solidFill>
                <a:effectLst>
                  <a:glow rad="76200">
                    <a:prstClr val="black">
                      <a:alpha val="60000"/>
                    </a:prstClr>
                  </a:glow>
                </a:effectLst>
                <a:uLnTx/>
                <a:uFillTx/>
                <a:latin typeface="Arial" panose="020B0604020202020204" pitchFamily="34" charset="0"/>
                <a:ea typeface="+mn-ea"/>
                <a:cs typeface="Arial" panose="020B0604020202020204" pitchFamily="34" charset="0"/>
              </a:rPr>
              <a:t>تجاه أورشليم</a:t>
            </a:r>
            <a:endParaRPr kumimoji="0" lang="en-US" sz="2000" b="1" u="none" strike="noStrike" kern="1200" cap="none" spc="0" normalizeH="0" baseline="0" noProof="0" dirty="0">
              <a:ln>
                <a:noFill/>
              </a:ln>
              <a:solidFill>
                <a:srgbClr val="FFFF00"/>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0300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ديشالكون أنطاكية من البرونز، 62 /63 م</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22</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523220"/>
          </a:xfrm>
        </p:spPr>
        <p:txBody>
          <a:bodyPr/>
          <a:lstStyle/>
          <a:p>
            <a:r>
              <a:rPr lang="ar-JO" sz="2800" b="1" i="0" dirty="0">
                <a:latin typeface="Arial" panose="020B0604020202020204" pitchFamily="34" charset="0"/>
                <a:cs typeface="Arial" panose="020B0604020202020204" pitchFamily="34" charset="0"/>
              </a:rPr>
              <a:t>ولما نزل في قيصرية صعد وسلم على الكنيسة ثم انحدر إلى أنطاكية</a:t>
            </a:r>
            <a:endParaRPr lang="en-US" sz="2800" b="1" i="0" dirty="0">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605" y="1469231"/>
            <a:ext cx="4238515" cy="391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9150" y="1327508"/>
            <a:ext cx="4253810" cy="406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6579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سهل عمق من البوابات السورية</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23</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وبعدما صرف زماناً خرج</a:t>
            </a:r>
            <a:endParaRPr lang="en-US" sz="2400" b="1" i="0" dirty="0">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71550"/>
            <a:ext cx="914400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3083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خريطة توضح الطريق الذي سلكه بولس عبر تركيا الحديثة في الرحلة التبشيرية الثالثة</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pPr marL="342900" indent="-342900" defTabSz="914400" rtl="0" eaLnBrk="1" latinLnBrk="0" hangingPunct="1">
              <a:spcBef>
                <a:spcPts val="0"/>
              </a:spcBef>
              <a:buFont typeface="+mj-lt"/>
              <a:buNone/>
            </a:pPr>
            <a:r>
              <a:rPr lang="ar-JO" sz="2000" b="1" dirty="0">
                <a:latin typeface="Arial" panose="020B0604020202020204" pitchFamily="34" charset="0"/>
                <a:cs typeface="Arial" panose="020B0604020202020204" pitchFamily="34" charset="0"/>
              </a:rPr>
              <a:t>18: 23</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وبعدما صرف زماناً خرج واجتاز بالتتابع في كورة غلاطية وفريجية يشدد جميع التلاميذ.</a:t>
            </a:r>
            <a:endParaRPr lang="en-US" sz="2400" b="1" i="0" dirty="0">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rot="1904287">
            <a:off x="5078657" y="2944622"/>
            <a:ext cx="1125629" cy="35888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غلاطية</a:t>
            </a:r>
            <a:endParaRPr kumimoji="0" lang="en-US"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rot="1212192">
            <a:off x="3090306" y="2809399"/>
            <a:ext cx="1082348" cy="35888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بريجية</a:t>
            </a:r>
            <a:endParaRPr kumimoji="0" lang="en-US"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7380312" y="4926591"/>
            <a:ext cx="1125629" cy="35888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أنطاكية</a:t>
            </a:r>
            <a:endParaRPr kumimoji="0" lang="en-US"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19832" y="3469384"/>
            <a:ext cx="1018227" cy="358881"/>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أفسس</a:t>
            </a:r>
            <a:endParaRPr kumimoji="0" lang="en-US" sz="32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7931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أرسل المسيح الروح القدس ليشكل الكنيسة (1: 8 ؛ 2: 14-18 ، 33 ، 38-39 ؛ 10: 44-47) لذلك يجب على المؤمنين أن يتوبوا ويعتمدوا للإنضمام إلى مجتمع العهد الجديد هذا الذي يسمى الكنيسة (2 :21 ، 38 ؛ 3 :19 ؛ 10 :43 ، 47-48 ؛ 17 :30 ؛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27D88DE5-3061-254E-B6E4-BE42ED921A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0462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نقش لاتيني يذكر لسترة، القرن الثاني الميلادي</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23</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اجتاز بالتتابع في كورة غلاطية وفريجية يشدد جميع التلاميذ.</a:t>
            </a:r>
            <a:endParaRPr lang="en-US" sz="2400" b="1" i="0" dirty="0">
              <a:latin typeface="Arial" panose="020B0604020202020204" pitchFamily="34" charset="0"/>
              <a:cs typeface="Arial" panose="020B0604020202020204" pitchFamily="34" charset="0"/>
            </a:endParaRPr>
          </a:p>
        </p:txBody>
      </p:sp>
      <p:sp>
        <p:nvSpPr>
          <p:cNvPr id="6" name="Freeform 5"/>
          <p:cNvSpPr/>
          <p:nvPr/>
        </p:nvSpPr>
        <p:spPr>
          <a:xfrm>
            <a:off x="876300" y="2809875"/>
            <a:ext cx="438150" cy="1257300"/>
          </a:xfrm>
          <a:custGeom>
            <a:avLst/>
            <a:gdLst>
              <a:gd name="connsiteX0" fmla="*/ 57150 w 438150"/>
              <a:gd name="connsiteY0" fmla="*/ 0 h 1257300"/>
              <a:gd name="connsiteX1" fmla="*/ 0 w 438150"/>
              <a:gd name="connsiteY1" fmla="*/ 1257300 h 1257300"/>
              <a:gd name="connsiteX2" fmla="*/ 438150 w 438150"/>
              <a:gd name="connsiteY2" fmla="*/ 1247775 h 1257300"/>
            </a:gdLst>
            <a:ahLst/>
            <a:cxnLst>
              <a:cxn ang="0">
                <a:pos x="connsiteX0" y="connsiteY0"/>
              </a:cxn>
              <a:cxn ang="0">
                <a:pos x="connsiteX1" y="connsiteY1"/>
              </a:cxn>
              <a:cxn ang="0">
                <a:pos x="connsiteX2" y="connsiteY2"/>
              </a:cxn>
            </a:cxnLst>
            <a:rect l="l" t="t" r="r" b="b"/>
            <a:pathLst>
              <a:path w="438150" h="1257300">
                <a:moveTo>
                  <a:pt x="57150" y="0"/>
                </a:moveTo>
                <a:lnTo>
                  <a:pt x="0" y="1257300"/>
                </a:lnTo>
                <a:lnTo>
                  <a:pt x="438150" y="12477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Freeform 6"/>
          <p:cNvSpPr/>
          <p:nvPr/>
        </p:nvSpPr>
        <p:spPr>
          <a:xfrm>
            <a:off x="1647825" y="2790825"/>
            <a:ext cx="923925" cy="1133475"/>
          </a:xfrm>
          <a:custGeom>
            <a:avLst/>
            <a:gdLst>
              <a:gd name="connsiteX0" fmla="*/ 0 w 923925"/>
              <a:gd name="connsiteY0" fmla="*/ 0 h 1133475"/>
              <a:gd name="connsiteX1" fmla="*/ 409575 w 923925"/>
              <a:gd name="connsiteY1" fmla="*/ 1133475 h 1133475"/>
              <a:gd name="connsiteX2" fmla="*/ 923925 w 923925"/>
              <a:gd name="connsiteY2" fmla="*/ 9525 h 1133475"/>
            </a:gdLst>
            <a:ahLst/>
            <a:cxnLst>
              <a:cxn ang="0">
                <a:pos x="connsiteX0" y="connsiteY0"/>
              </a:cxn>
              <a:cxn ang="0">
                <a:pos x="connsiteX1" y="connsiteY1"/>
              </a:cxn>
              <a:cxn ang="0">
                <a:pos x="connsiteX2" y="connsiteY2"/>
              </a:cxn>
            </a:cxnLst>
            <a:rect l="l" t="t" r="r" b="b"/>
            <a:pathLst>
              <a:path w="923925" h="1133475">
                <a:moveTo>
                  <a:pt x="0" y="0"/>
                </a:moveTo>
                <a:lnTo>
                  <a:pt x="409575" y="1133475"/>
                </a:lnTo>
                <a:lnTo>
                  <a:pt x="923925" y="952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Freeform 7"/>
          <p:cNvSpPr/>
          <p:nvPr/>
        </p:nvSpPr>
        <p:spPr>
          <a:xfrm>
            <a:off x="2981325" y="2881871"/>
            <a:ext cx="587239" cy="1166571"/>
          </a:xfrm>
          <a:custGeom>
            <a:avLst/>
            <a:gdLst>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44617 h 1016167"/>
              <a:gd name="connsiteX1" fmla="*/ 304800 w 552450"/>
              <a:gd name="connsiteY1" fmla="*/ 520867 h 1016167"/>
              <a:gd name="connsiteX2" fmla="*/ 0 w 552450"/>
              <a:gd name="connsiteY2" fmla="*/ 1016167 h 1016167"/>
              <a:gd name="connsiteX0" fmla="*/ 552450 w 552450"/>
              <a:gd name="connsiteY0" fmla="*/ 44617 h 1157549"/>
              <a:gd name="connsiteX1" fmla="*/ 304800 w 552450"/>
              <a:gd name="connsiteY1" fmla="*/ 520867 h 1157549"/>
              <a:gd name="connsiteX2" fmla="*/ 0 w 552450"/>
              <a:gd name="connsiteY2" fmla="*/ 1016167 h 1157549"/>
              <a:gd name="connsiteX0" fmla="*/ 552450 w 604638"/>
              <a:gd name="connsiteY0" fmla="*/ 42690 h 1163547"/>
              <a:gd name="connsiteX1" fmla="*/ 304800 w 604638"/>
              <a:gd name="connsiteY1" fmla="*/ 518940 h 1163547"/>
              <a:gd name="connsiteX2" fmla="*/ 0 w 604638"/>
              <a:gd name="connsiteY2" fmla="*/ 1014240 h 1163547"/>
              <a:gd name="connsiteX0" fmla="*/ 552450 w 596614"/>
              <a:gd name="connsiteY0" fmla="*/ 49713 h 1173938"/>
              <a:gd name="connsiteX1" fmla="*/ 304800 w 596614"/>
              <a:gd name="connsiteY1" fmla="*/ 525963 h 1173938"/>
              <a:gd name="connsiteX2" fmla="*/ 0 w 596614"/>
              <a:gd name="connsiteY2" fmla="*/ 1021263 h 1173938"/>
              <a:gd name="connsiteX0" fmla="*/ 552450 w 620727"/>
              <a:gd name="connsiteY0" fmla="*/ 42303 h 1150801"/>
              <a:gd name="connsiteX1" fmla="*/ 304800 w 620727"/>
              <a:gd name="connsiteY1" fmla="*/ 518553 h 1150801"/>
              <a:gd name="connsiteX2" fmla="*/ 0 w 620727"/>
              <a:gd name="connsiteY2" fmla="*/ 1013853 h 1150801"/>
              <a:gd name="connsiteX0" fmla="*/ 552450 w 603565"/>
              <a:gd name="connsiteY0" fmla="*/ 42303 h 1186465"/>
              <a:gd name="connsiteX1" fmla="*/ 304800 w 603565"/>
              <a:gd name="connsiteY1" fmla="*/ 518553 h 1186465"/>
              <a:gd name="connsiteX2" fmla="*/ 0 w 603565"/>
              <a:gd name="connsiteY2" fmla="*/ 1013853 h 1186465"/>
              <a:gd name="connsiteX0" fmla="*/ 552450 w 587239"/>
              <a:gd name="connsiteY0" fmla="*/ 42303 h 1166571"/>
              <a:gd name="connsiteX1" fmla="*/ 304800 w 587239"/>
              <a:gd name="connsiteY1" fmla="*/ 518553 h 1166571"/>
              <a:gd name="connsiteX2" fmla="*/ 0 w 587239"/>
              <a:gd name="connsiteY2" fmla="*/ 1013853 h 1166571"/>
            </a:gdLst>
            <a:ahLst/>
            <a:cxnLst>
              <a:cxn ang="0">
                <a:pos x="connsiteX0" y="connsiteY0"/>
              </a:cxn>
              <a:cxn ang="0">
                <a:pos x="connsiteX1" y="connsiteY1"/>
              </a:cxn>
              <a:cxn ang="0">
                <a:pos x="connsiteX2" y="connsiteY2"/>
              </a:cxn>
            </a:cxnLst>
            <a:rect l="l" t="t" r="r" b="b"/>
            <a:pathLst>
              <a:path w="587239" h="1166571">
                <a:moveTo>
                  <a:pt x="552450" y="42303"/>
                </a:moveTo>
                <a:cubicBezTo>
                  <a:pt x="-25400" y="-132322"/>
                  <a:pt x="-140476" y="274568"/>
                  <a:pt x="304800" y="518553"/>
                </a:cubicBezTo>
                <a:cubicBezTo>
                  <a:pt x="802241" y="791122"/>
                  <a:pt x="606425" y="1467878"/>
                  <a:pt x="0" y="1013853"/>
                </a:cubicBez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Freeform 8"/>
          <p:cNvSpPr/>
          <p:nvPr/>
        </p:nvSpPr>
        <p:spPr>
          <a:xfrm>
            <a:off x="4095750" y="2847975"/>
            <a:ext cx="1047750" cy="19050"/>
          </a:xfrm>
          <a:custGeom>
            <a:avLst/>
            <a:gdLst>
              <a:gd name="connsiteX0" fmla="*/ 0 w 1047750"/>
              <a:gd name="connsiteY0" fmla="*/ 0 h 152400"/>
              <a:gd name="connsiteX1" fmla="*/ 1047750 w 1047750"/>
              <a:gd name="connsiteY1" fmla="*/ 19050 h 152400"/>
              <a:gd name="connsiteX2" fmla="*/ 1047750 w 1047750"/>
              <a:gd name="connsiteY2" fmla="*/ 152400 h 152400"/>
              <a:gd name="connsiteX0" fmla="*/ 0 w 1047750"/>
              <a:gd name="connsiteY0" fmla="*/ 0 h 19050"/>
              <a:gd name="connsiteX1" fmla="*/ 1047750 w 1047750"/>
              <a:gd name="connsiteY1" fmla="*/ 19050 h 19050"/>
            </a:gdLst>
            <a:ahLst/>
            <a:cxnLst>
              <a:cxn ang="0">
                <a:pos x="connsiteX0" y="connsiteY0"/>
              </a:cxn>
              <a:cxn ang="0">
                <a:pos x="connsiteX1" y="connsiteY1"/>
              </a:cxn>
            </a:cxnLst>
            <a:rect l="l" t="t" r="r" b="b"/>
            <a:pathLst>
              <a:path w="1047750" h="19050">
                <a:moveTo>
                  <a:pt x="0" y="0"/>
                </a:moveTo>
                <a:lnTo>
                  <a:pt x="1047750" y="19050"/>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9"/>
          <p:cNvSpPr/>
          <p:nvPr/>
        </p:nvSpPr>
        <p:spPr>
          <a:xfrm>
            <a:off x="4610100" y="2867025"/>
            <a:ext cx="28575" cy="1209675"/>
          </a:xfrm>
          <a:custGeom>
            <a:avLst/>
            <a:gdLst>
              <a:gd name="connsiteX0" fmla="*/ 0 w 28575"/>
              <a:gd name="connsiteY0" fmla="*/ 0 h 1209675"/>
              <a:gd name="connsiteX1" fmla="*/ 28575 w 28575"/>
              <a:gd name="connsiteY1" fmla="*/ 1209675 h 1209675"/>
            </a:gdLst>
            <a:ahLst/>
            <a:cxnLst>
              <a:cxn ang="0">
                <a:pos x="connsiteX0" y="connsiteY0"/>
              </a:cxn>
              <a:cxn ang="0">
                <a:pos x="connsiteX1" y="connsiteY1"/>
              </a:cxn>
            </a:cxnLst>
            <a:rect l="l" t="t" r="r" b="b"/>
            <a:pathLst>
              <a:path w="28575" h="1209675">
                <a:moveTo>
                  <a:pt x="0" y="0"/>
                </a:moveTo>
                <a:lnTo>
                  <a:pt x="28575" y="12096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Freeform 10"/>
          <p:cNvSpPr/>
          <p:nvPr/>
        </p:nvSpPr>
        <p:spPr>
          <a:xfrm>
            <a:off x="5715000" y="2818282"/>
            <a:ext cx="666750" cy="1239368"/>
          </a:xfrm>
          <a:custGeom>
            <a:avLst/>
            <a:gdLst>
              <a:gd name="connsiteX0" fmla="*/ 0 w 628650"/>
              <a:gd name="connsiteY0" fmla="*/ 1238250 h 1238250"/>
              <a:gd name="connsiteX1" fmla="*/ 38100 w 628650"/>
              <a:gd name="connsiteY1" fmla="*/ 0 h 1238250"/>
              <a:gd name="connsiteX2" fmla="*/ 619125 w 628650"/>
              <a:gd name="connsiteY2" fmla="*/ 247650 h 1238250"/>
              <a:gd name="connsiteX3" fmla="*/ 104775 w 628650"/>
              <a:gd name="connsiteY3" fmla="*/ 466725 h 1238250"/>
              <a:gd name="connsiteX4" fmla="*/ 628650 w 628650"/>
              <a:gd name="connsiteY4" fmla="*/ 1219200 h 1238250"/>
              <a:gd name="connsiteX0" fmla="*/ 0 w 628650"/>
              <a:gd name="connsiteY0" fmla="*/ 1283406 h 1283406"/>
              <a:gd name="connsiteX1" fmla="*/ 38100 w 628650"/>
              <a:gd name="connsiteY1" fmla="*/ 45156 h 1283406"/>
              <a:gd name="connsiteX2" fmla="*/ 619125 w 628650"/>
              <a:gd name="connsiteY2" fmla="*/ 292806 h 1283406"/>
              <a:gd name="connsiteX3" fmla="*/ 104775 w 628650"/>
              <a:gd name="connsiteY3" fmla="*/ 511881 h 1283406"/>
              <a:gd name="connsiteX4" fmla="*/ 628650 w 628650"/>
              <a:gd name="connsiteY4" fmla="*/ 1264356 h 1283406"/>
              <a:gd name="connsiteX0" fmla="*/ 0 w 628650"/>
              <a:gd name="connsiteY0" fmla="*/ 1283470 h 1283470"/>
              <a:gd name="connsiteX1" fmla="*/ 38100 w 628650"/>
              <a:gd name="connsiteY1" fmla="*/ 45220 h 1283470"/>
              <a:gd name="connsiteX2" fmla="*/ 619125 w 628650"/>
              <a:gd name="connsiteY2" fmla="*/ 292870 h 1283470"/>
              <a:gd name="connsiteX3" fmla="*/ 104775 w 628650"/>
              <a:gd name="connsiteY3" fmla="*/ 511945 h 1283470"/>
              <a:gd name="connsiteX4" fmla="*/ 628650 w 628650"/>
              <a:gd name="connsiteY4" fmla="*/ 1264420 h 1283470"/>
              <a:gd name="connsiteX0" fmla="*/ 0 w 628650"/>
              <a:gd name="connsiteY0" fmla="*/ 1245782 h 1245782"/>
              <a:gd name="connsiteX1" fmla="*/ 38100 w 628650"/>
              <a:gd name="connsiteY1" fmla="*/ 7532 h 1245782"/>
              <a:gd name="connsiteX2" fmla="*/ 619125 w 628650"/>
              <a:gd name="connsiteY2" fmla="*/ 255182 h 1245782"/>
              <a:gd name="connsiteX3" fmla="*/ 104775 w 628650"/>
              <a:gd name="connsiteY3" fmla="*/ 474257 h 1245782"/>
              <a:gd name="connsiteX4" fmla="*/ 628650 w 628650"/>
              <a:gd name="connsiteY4" fmla="*/ 1226732 h 1245782"/>
              <a:gd name="connsiteX0" fmla="*/ 0 w 628650"/>
              <a:gd name="connsiteY0" fmla="*/ 1255553 h 1255553"/>
              <a:gd name="connsiteX1" fmla="*/ 38100 w 628650"/>
              <a:gd name="connsiteY1" fmla="*/ 17303 h 1255553"/>
              <a:gd name="connsiteX2" fmla="*/ 619125 w 628650"/>
              <a:gd name="connsiteY2" fmla="*/ 264953 h 1255553"/>
              <a:gd name="connsiteX3" fmla="*/ 104775 w 628650"/>
              <a:gd name="connsiteY3" fmla="*/ 484028 h 1255553"/>
              <a:gd name="connsiteX4" fmla="*/ 628650 w 628650"/>
              <a:gd name="connsiteY4" fmla="*/ 1236503 h 1255553"/>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45534 h 1245534"/>
              <a:gd name="connsiteX1" fmla="*/ 38100 w 628650"/>
              <a:gd name="connsiteY1" fmla="*/ 7284 h 1245534"/>
              <a:gd name="connsiteX2" fmla="*/ 619125 w 628650"/>
              <a:gd name="connsiteY2" fmla="*/ 254934 h 1245534"/>
              <a:gd name="connsiteX3" fmla="*/ 98425 w 628650"/>
              <a:gd name="connsiteY3" fmla="*/ 423209 h 1245534"/>
              <a:gd name="connsiteX4" fmla="*/ 628650 w 628650"/>
              <a:gd name="connsiteY4" fmla="*/ 1226484 h 1245534"/>
              <a:gd name="connsiteX0" fmla="*/ 0 w 628650"/>
              <a:gd name="connsiteY0" fmla="*/ 1245534 h 1245534"/>
              <a:gd name="connsiteX1" fmla="*/ 38100 w 628650"/>
              <a:gd name="connsiteY1" fmla="*/ 7284 h 1245534"/>
              <a:gd name="connsiteX2" fmla="*/ 619125 w 628650"/>
              <a:gd name="connsiteY2" fmla="*/ 254934 h 1245534"/>
              <a:gd name="connsiteX3" fmla="*/ 98425 w 628650"/>
              <a:gd name="connsiteY3" fmla="*/ 423209 h 1245534"/>
              <a:gd name="connsiteX4" fmla="*/ 628650 w 628650"/>
              <a:gd name="connsiteY4" fmla="*/ 1226484 h 1245534"/>
              <a:gd name="connsiteX0" fmla="*/ 0 w 628650"/>
              <a:gd name="connsiteY0" fmla="*/ 1255234 h 1255234"/>
              <a:gd name="connsiteX1" fmla="*/ 38100 w 628650"/>
              <a:gd name="connsiteY1" fmla="*/ 16984 h 1255234"/>
              <a:gd name="connsiteX2" fmla="*/ 619125 w 628650"/>
              <a:gd name="connsiteY2" fmla="*/ 264634 h 1255234"/>
              <a:gd name="connsiteX3" fmla="*/ 98425 w 628650"/>
              <a:gd name="connsiteY3" fmla="*/ 432909 h 1255234"/>
              <a:gd name="connsiteX4" fmla="*/ 628650 w 628650"/>
              <a:gd name="connsiteY4" fmla="*/ 1236184 h 1255234"/>
              <a:gd name="connsiteX0" fmla="*/ 0 w 628650"/>
              <a:gd name="connsiteY0" fmla="*/ 1255254 h 1255254"/>
              <a:gd name="connsiteX1" fmla="*/ 38100 w 628650"/>
              <a:gd name="connsiteY1" fmla="*/ 17004 h 1255254"/>
              <a:gd name="connsiteX2" fmla="*/ 619125 w 628650"/>
              <a:gd name="connsiteY2" fmla="*/ 264654 h 1255254"/>
              <a:gd name="connsiteX3" fmla="*/ 98425 w 628650"/>
              <a:gd name="connsiteY3" fmla="*/ 432929 h 1255254"/>
              <a:gd name="connsiteX4" fmla="*/ 628650 w 628650"/>
              <a:gd name="connsiteY4" fmla="*/ 1236204 h 1255254"/>
              <a:gd name="connsiteX0" fmla="*/ 0 w 666750"/>
              <a:gd name="connsiteY0" fmla="*/ 1255254 h 1255254"/>
              <a:gd name="connsiteX1" fmla="*/ 38100 w 666750"/>
              <a:gd name="connsiteY1" fmla="*/ 17004 h 1255254"/>
              <a:gd name="connsiteX2" fmla="*/ 619125 w 666750"/>
              <a:gd name="connsiteY2" fmla="*/ 264654 h 1255254"/>
              <a:gd name="connsiteX3" fmla="*/ 98425 w 666750"/>
              <a:gd name="connsiteY3" fmla="*/ 432929 h 1255254"/>
              <a:gd name="connsiteX4" fmla="*/ 666750 w 666750"/>
              <a:gd name="connsiteY4" fmla="*/ 1242554 h 1255254"/>
              <a:gd name="connsiteX0" fmla="*/ 0 w 666750"/>
              <a:gd name="connsiteY0" fmla="*/ 1239368 h 1239368"/>
              <a:gd name="connsiteX1" fmla="*/ 38100 w 666750"/>
              <a:gd name="connsiteY1" fmla="*/ 1118 h 1239368"/>
              <a:gd name="connsiteX2" fmla="*/ 619125 w 666750"/>
              <a:gd name="connsiteY2" fmla="*/ 248768 h 1239368"/>
              <a:gd name="connsiteX3" fmla="*/ 98425 w 666750"/>
              <a:gd name="connsiteY3" fmla="*/ 417043 h 1239368"/>
              <a:gd name="connsiteX4" fmla="*/ 666750 w 666750"/>
              <a:gd name="connsiteY4" fmla="*/ 1226668 h 123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1239368">
                <a:moveTo>
                  <a:pt x="0" y="1239368"/>
                </a:moveTo>
                <a:lnTo>
                  <a:pt x="38100" y="1118"/>
                </a:lnTo>
                <a:cubicBezTo>
                  <a:pt x="242888" y="-5232"/>
                  <a:pt x="622839" y="7816"/>
                  <a:pt x="619125" y="248768"/>
                </a:cubicBezTo>
                <a:cubicBezTo>
                  <a:pt x="615697" y="471153"/>
                  <a:pt x="293688" y="426568"/>
                  <a:pt x="98425" y="417043"/>
                </a:cubicBezTo>
                <a:lnTo>
                  <a:pt x="666750" y="1226668"/>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Freeform 11"/>
          <p:cNvSpPr/>
          <p:nvPr/>
        </p:nvSpPr>
        <p:spPr>
          <a:xfrm>
            <a:off x="6915150" y="2857500"/>
            <a:ext cx="923925" cy="1247775"/>
          </a:xfrm>
          <a:custGeom>
            <a:avLst/>
            <a:gdLst>
              <a:gd name="connsiteX0" fmla="*/ 0 w 923925"/>
              <a:gd name="connsiteY0" fmla="*/ 1219200 h 1247775"/>
              <a:gd name="connsiteX1" fmla="*/ 504825 w 923925"/>
              <a:gd name="connsiteY1" fmla="*/ 0 h 1247775"/>
              <a:gd name="connsiteX2" fmla="*/ 923925 w 923925"/>
              <a:gd name="connsiteY2" fmla="*/ 1247775 h 1247775"/>
            </a:gdLst>
            <a:ahLst/>
            <a:cxnLst>
              <a:cxn ang="0">
                <a:pos x="connsiteX0" y="connsiteY0"/>
              </a:cxn>
              <a:cxn ang="0">
                <a:pos x="connsiteX1" y="connsiteY1"/>
              </a:cxn>
              <a:cxn ang="0">
                <a:pos x="connsiteX2" y="connsiteY2"/>
              </a:cxn>
            </a:cxnLst>
            <a:rect l="l" t="t" r="r" b="b"/>
            <a:pathLst>
              <a:path w="923925" h="1247775">
                <a:moveTo>
                  <a:pt x="0" y="1219200"/>
                </a:moveTo>
                <a:lnTo>
                  <a:pt x="504825" y="0"/>
                </a:lnTo>
                <a:lnTo>
                  <a:pt x="923925" y="12477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Freeform 12"/>
          <p:cNvSpPr/>
          <p:nvPr/>
        </p:nvSpPr>
        <p:spPr>
          <a:xfrm>
            <a:off x="7115175" y="3676650"/>
            <a:ext cx="590550" cy="28575"/>
          </a:xfrm>
          <a:custGeom>
            <a:avLst/>
            <a:gdLst>
              <a:gd name="connsiteX0" fmla="*/ 0 w 590550"/>
              <a:gd name="connsiteY0" fmla="*/ 0 h 28575"/>
              <a:gd name="connsiteX1" fmla="*/ 590550 w 590550"/>
              <a:gd name="connsiteY1" fmla="*/ 28575 h 28575"/>
            </a:gdLst>
            <a:ahLst/>
            <a:cxnLst>
              <a:cxn ang="0">
                <a:pos x="connsiteX0" y="connsiteY0"/>
              </a:cxn>
              <a:cxn ang="0">
                <a:pos x="connsiteX1" y="connsiteY1"/>
              </a:cxn>
            </a:cxnLst>
            <a:rect l="l" t="t" r="r" b="b"/>
            <a:pathLst>
              <a:path w="590550" h="28575">
                <a:moveTo>
                  <a:pt x="0" y="0"/>
                </a:moveTo>
                <a:lnTo>
                  <a:pt x="590550" y="285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25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ديبول برونزي لكلوديوس من الإسكندرية، 49-50 م...</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24</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ثم أقبل إلى أفسس يهودي اسمه أبلوس، إسكندري الجنس</a:t>
            </a:r>
            <a:endParaRPr lang="en-US" sz="2400" b="1" i="0" dirty="0">
              <a:latin typeface="Arial" panose="020B0604020202020204" pitchFamily="34" charset="0"/>
              <a:cs typeface="Arial" panose="020B0604020202020204" pitchFamily="34"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098" y="1418034"/>
            <a:ext cx="4126203" cy="402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9540" y="1418033"/>
            <a:ext cx="4133268" cy="402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9053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F9E2DF-8653-44BA-AA3B-7A73E2C3D2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02336"/>
            <a:ext cx="9144000" cy="6053328"/>
          </a:xfrm>
          <a:prstGeom prst="rect">
            <a:avLst/>
          </a:prstGeom>
        </p:spPr>
      </p:pic>
      <p:sp>
        <p:nvSpPr>
          <p:cNvPr id="2" name="Text Placeholder 1">
            <a:extLst>
              <a:ext uri="{FF2B5EF4-FFF2-40B4-BE49-F238E27FC236}">
                <a16:creationId xmlns:a16="http://schemas.microsoft.com/office/drawing/2014/main" id="{7F4834C2-42CE-4816-94AF-317357909872}"/>
              </a:ext>
            </a:extLst>
          </p:cNvPr>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القاعة الرومانية بمدرسة البلاغة، بها مقاعد ومنصة، بالإسكندرية</a:t>
            </a:r>
            <a:endParaRPr lang="en-US" sz="2000"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F91F35BB-CF8C-42DA-BDE0-11438C74CDB3}"/>
              </a:ext>
            </a:extLst>
          </p:cNvPr>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24</a:t>
            </a:r>
            <a:endParaRPr lang="en-US" sz="2000" b="1"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02E8E31-EB5D-4133-9C94-15B450535609}"/>
              </a:ext>
            </a:extLst>
          </p:cNvPr>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رجل فصيح</a:t>
            </a:r>
            <a:endParaRPr lang="en-US" sz="24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715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46303"/>
            <a:ext cx="9144000" cy="652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بلاطة وضعتها أولبيا بريسيلا للزوج أفيتوس، من روما، أوائل القرن الثاني الميلادي</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26</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فلما سمعه أكيلا وبريسكلا أخذاه إليهما</a:t>
            </a:r>
            <a:endParaRPr lang="en-US" sz="2400" b="1" i="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285EE2B-AF97-5D46-AABD-591300AD9176}"/>
              </a:ext>
            </a:extLst>
          </p:cNvPr>
          <p:cNvSpPr/>
          <p:nvPr/>
        </p:nvSpPr>
        <p:spPr>
          <a:xfrm>
            <a:off x="3386138" y="1700212"/>
            <a:ext cx="2575750" cy="466725"/>
          </a:xfrm>
          <a:prstGeom prst="rect">
            <a:avLst/>
          </a:prstGeom>
          <a:solidFill>
            <a:srgbClr val="C00000">
              <a:alpha val="20000"/>
            </a:srgbClr>
          </a:solidFill>
          <a:ln w="22225" cap="flat" cmpd="sng" algn="ctr">
            <a:noFill/>
            <a:prstDash val="solid"/>
            <a:round/>
            <a:headEnd type="none" w="med" len="med"/>
            <a:tailEnd type="triangl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9459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نقش يذكر أكيلا في مكتبة سيلسوس في أفسس، القرن الثاني الميلادي</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r>
              <a:rPr lang="ar-JO" sz="2000" b="1" dirty="0">
                <a:latin typeface="Arial" panose="020B0604020202020204" pitchFamily="34" charset="0"/>
                <a:cs typeface="Arial" panose="020B0604020202020204" pitchFamily="34" charset="0"/>
              </a:rPr>
              <a:t>18: 26</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فلما سمعه أكيلا وبريسكلا أخذاه إليهما</a:t>
            </a:r>
            <a:endParaRPr lang="en-US" sz="2400" b="1" i="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DB5204-0715-4D41-9D8D-AD6B94984A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7" name="Rectangle 6">
            <a:extLst>
              <a:ext uri="{FF2B5EF4-FFF2-40B4-BE49-F238E27FC236}">
                <a16:creationId xmlns:a16="http://schemas.microsoft.com/office/drawing/2014/main" id="{A285EE2B-AF97-5D46-AABD-591300AD9176}"/>
              </a:ext>
            </a:extLst>
          </p:cNvPr>
          <p:cNvSpPr/>
          <p:nvPr/>
        </p:nvSpPr>
        <p:spPr>
          <a:xfrm>
            <a:off x="650874" y="4216400"/>
            <a:ext cx="2221865" cy="571500"/>
          </a:xfrm>
          <a:prstGeom prst="rect">
            <a:avLst/>
          </a:prstGeom>
          <a:solidFill>
            <a:srgbClr val="C00000">
              <a:alpha val="20000"/>
            </a:srgbClr>
          </a:solidFill>
          <a:ln w="22225" cap="flat" cmpd="sng" algn="ctr">
            <a:noFill/>
            <a:prstDash val="solid"/>
            <a:round/>
            <a:headEnd type="none" w="med" len="med"/>
            <a:tailEnd type="triangl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2094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خريطة توضح رحلة أبلوس من أفسس إلى أخائية</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pPr marL="342900" indent="-342900" defTabSz="914400" rtl="0" eaLnBrk="1" latinLnBrk="0" hangingPunct="1">
              <a:spcBef>
                <a:spcPts val="0"/>
              </a:spcBef>
              <a:buFont typeface="+mj-lt"/>
              <a:buNone/>
            </a:pPr>
            <a:r>
              <a:rPr lang="ar-JO" sz="2000" b="1" dirty="0">
                <a:latin typeface="Arial" panose="020B0604020202020204" pitchFamily="34" charset="0"/>
                <a:cs typeface="Arial" panose="020B0604020202020204" pitchFamily="34" charset="0"/>
              </a:rPr>
              <a:t>18: 27</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وإذ كان يريد أن يجتاز إلى أخائية كتب التلاميذ إلى الإخوة يحضونهم</a:t>
            </a:r>
            <a:endParaRPr lang="en-US" sz="2400" b="1" i="0" dirty="0">
              <a:latin typeface="Arial" panose="020B0604020202020204" pitchFamily="34" charset="0"/>
              <a:cs typeface="Arial" panose="020B0604020202020204" pitchFamily="34" charset="0"/>
            </a:endParaRPr>
          </a:p>
        </p:txBody>
      </p:sp>
      <p:sp>
        <p:nvSpPr>
          <p:cNvPr id="8" name="Text Box 13"/>
          <p:cNvSpPr txBox="1">
            <a:spLocks noChangeArrowheads="1"/>
          </p:cNvSpPr>
          <p:nvPr/>
        </p:nvSpPr>
        <p:spPr bwMode="auto">
          <a:xfrm rot="19254762">
            <a:off x="1088423" y="3275211"/>
            <a:ext cx="880370"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أخائية</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27088" y="3097081"/>
            <a:ext cx="1311578"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كورنثوس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8217490" y="3067464"/>
            <a:ext cx="912429"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أفسس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15921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a:solidFill>
            <a:schemeClr val="bg1"/>
          </a:solidFill>
        </p:spPr>
        <p:txBody>
          <a:bodyPr/>
          <a:lstStyle/>
          <a:p>
            <a:r>
              <a:rPr lang="ar-JO" sz="2000" b="1" dirty="0">
                <a:latin typeface="Arial" panose="020B0604020202020204" pitchFamily="34" charset="0"/>
                <a:cs typeface="Arial" panose="020B0604020202020204" pitchFamily="34" charset="0"/>
              </a:rPr>
              <a:t>إشعياء 52: 13–53: 12 في مخطوطة إشعياء العظيمة</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a:solidFill>
            <a:schemeClr val="bg1"/>
          </a:solidFill>
        </p:spPr>
        <p:txBody>
          <a:bodyPr/>
          <a:lstStyle/>
          <a:p>
            <a:r>
              <a:rPr lang="ar-JO" sz="2000" b="1" dirty="0">
                <a:latin typeface="Arial" panose="020B0604020202020204" pitchFamily="34" charset="0"/>
                <a:cs typeface="Arial" panose="020B0604020202020204" pitchFamily="34" charset="0"/>
              </a:rPr>
              <a:t>18: 28</a:t>
            </a:r>
            <a:endParaRPr lang="en-US" sz="2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9" y="365760"/>
            <a:ext cx="9144000" cy="6099048"/>
          </a:xfrm>
          <a:prstGeom prst="rect">
            <a:avLst/>
          </a:prstGeom>
        </p:spPr>
      </p:pic>
      <p:sp>
        <p:nvSpPr>
          <p:cNvPr id="5" name="Rectangle 4"/>
          <p:cNvSpPr/>
          <p:nvPr/>
        </p:nvSpPr>
        <p:spPr>
          <a:xfrm>
            <a:off x="2819400" y="581756"/>
            <a:ext cx="3505200" cy="5079492"/>
          </a:xfrm>
          <a:prstGeom prst="rect">
            <a:avLst/>
          </a:prstGeom>
          <a:noFill/>
          <a:ln w="22225">
            <a:solidFill>
              <a:schemeClr val="tx1"/>
            </a:solidFill>
          </a:ln>
          <a:effectLst>
            <a:glow rad="50800">
              <a:schemeClr val="bg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a:solidFill>
            <a:schemeClr val="bg1"/>
          </a:solidFill>
        </p:spPr>
        <p:txBody>
          <a:bodyPr/>
          <a:lstStyle/>
          <a:p>
            <a:r>
              <a:rPr lang="ar-JO" sz="2400" b="1" i="0" dirty="0">
                <a:latin typeface="Arial" panose="020B0604020202020204" pitchFamily="34" charset="0"/>
                <a:cs typeface="Arial" panose="020B0604020202020204" pitchFamily="34" charset="0"/>
              </a:rPr>
              <a:t>لأنه كان باشتداد يفحم اليهود جهراً مبيناً بالكتب أن يسوع هو المسيح.</a:t>
            </a:r>
            <a:endParaRPr lang="en-US" sz="24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00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F5AF42-E9EC-4D71-967F-A8AFFF2AA8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0440" y="-426720"/>
            <a:ext cx="6858000" cy="6858000"/>
          </a:xfrm>
          <a:prstGeom prst="rect">
            <a:avLst/>
          </a:prstGeom>
        </p:spPr>
      </p:pic>
      <p:sp>
        <p:nvSpPr>
          <p:cNvPr id="14" name="Rectangle 13">
            <a:extLst>
              <a:ext uri="{FF2B5EF4-FFF2-40B4-BE49-F238E27FC236}">
                <a16:creationId xmlns:a16="http://schemas.microsoft.com/office/drawing/2014/main" id="{EFDCEAB3-A878-4A9F-AFDB-D65614379016}"/>
              </a:ext>
            </a:extLst>
          </p:cNvPr>
          <p:cNvSpPr/>
          <p:nvPr/>
        </p:nvSpPr>
        <p:spPr>
          <a:xfrm>
            <a:off x="838200" y="6019800"/>
            <a:ext cx="77343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b="1" dirty="0">
                <a:solidFill>
                  <a:prstClr val="white"/>
                </a:solidFill>
                <a:latin typeface="Arial" panose="020B0604020202020204" pitchFamily="34" charset="0"/>
                <a:cs typeface="Arial" panose="020B0604020202020204" pitchFamily="34" charset="0"/>
              </a:rPr>
              <a:t>أكثر من 4000 شريحة بنظام البوربوينت متاحة الآن من</a:t>
            </a:r>
            <a:endParaRPr lang="en-US" b="1" dirty="0">
              <a:solidFill>
                <a:prstClr val="white"/>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BiblePlaces.com.</a:t>
            </a:r>
          </a:p>
        </p:txBody>
      </p:sp>
    </p:spTree>
    <p:extLst>
      <p:ext uri="{BB962C8B-B14F-4D97-AF65-F5344CB8AC3E}">
        <p14:creationId xmlns:p14="http://schemas.microsoft.com/office/powerpoint/2010/main" val="221031512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5E754AB-8739-45D0-8077-CD6C02CDA65D}"/>
              </a:ext>
            </a:extLst>
          </p:cNvPr>
          <p:cNvSpPr txBox="1">
            <a:spLocks noChangeArrowheads="1"/>
          </p:cNvSpPr>
          <p:nvPr/>
        </p:nvSpPr>
        <p:spPr bwMode="auto">
          <a:xfrm>
            <a:off x="541960" y="2159192"/>
            <a:ext cx="8060080"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r" defTabSz="457200" rtl="1">
              <a:lnSpc>
                <a:spcPct val="90000"/>
              </a:lnSpc>
              <a:buFont typeface="Arial" panose="020B0604020202020204" pitchFamily="34" charset="0"/>
              <a:buChar char="•"/>
              <a:defRPr/>
            </a:pPr>
            <a:r>
              <a:rPr lang="ar-JO" sz="28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كنيسة الطرق المتقاطعة الدولية هي هيئة كنسية مستقلة ولن تكون مسؤولة أمام أي هيئة كنسية أو طائفية أخرى.</a:t>
            </a: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457200" rtl="1" eaLnBrk="0" fontAlgn="base" latinLnBrk="0" hangingPunct="0">
              <a:lnSpc>
                <a:spcPct val="90000"/>
              </a:lnSpc>
              <a:spcBef>
                <a:spcPct val="0"/>
              </a:spcBef>
              <a:spcAft>
                <a:spcPct val="0"/>
              </a:spcAft>
              <a:buClrTx/>
              <a:buSzTx/>
              <a:buFont typeface="Arial" panose="020B0604020202020204" pitchFamily="34" charset="0"/>
              <a:buChar char="•"/>
              <a:tabLst/>
              <a:defRPr/>
            </a:pPr>
            <a:r>
              <a:rPr lang="ar-JO" sz="2800" b="1" kern="0" noProof="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الشيوخ هم رجال مؤهلين كتابياً مكلفين بقيادة الكنيسة تحت قيادة المسيح يسوع.</a:t>
            </a: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457200" rtl="1">
              <a:lnSpc>
                <a:spcPct val="90000"/>
              </a:lnSpc>
              <a:buFont typeface="Arial" panose="020B0604020202020204" pitchFamily="34" charset="0"/>
              <a:buChar char="•"/>
              <a:defRPr/>
            </a:pPr>
            <a:r>
              <a:rPr lang="ar-JO" sz="2800" b="1" kern="0" dirty="0">
                <a:solidFill>
                  <a:srgbClr val="FFFFFF"/>
                </a:solidFill>
                <a:effectLst>
                  <a:glow rad="127000">
                    <a:prstClr val="black"/>
                  </a:glow>
                </a:effectLst>
                <a:latin typeface="Arial" panose="020B0604020202020204" pitchFamily="34" charset="0"/>
                <a:ea typeface="ＭＳ Ｐゴシック" charset="0"/>
                <a:cs typeface="Arial" panose="020B0604020202020204" pitchFamily="34" charset="0"/>
              </a:rPr>
              <a:t>يجب أن يكون للجماعة أعلى سلطة في حياة الكنيسة.</a:t>
            </a:r>
            <a:endParaRPr kumimoji="0" lang="en-US" sz="2800" b="1" u="none" strike="noStrike" kern="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grpSp>
        <p:nvGrpSpPr>
          <p:cNvPr id="11" name="Group 10">
            <a:extLst>
              <a:ext uri="{FF2B5EF4-FFF2-40B4-BE49-F238E27FC236}">
                <a16:creationId xmlns:a16="http://schemas.microsoft.com/office/drawing/2014/main" id="{AA9F05EE-69ED-45B3-9E1B-9C8661D7E8BE}"/>
              </a:ext>
            </a:extLst>
          </p:cNvPr>
          <p:cNvGrpSpPr/>
          <p:nvPr/>
        </p:nvGrpSpPr>
        <p:grpSpPr>
          <a:xfrm>
            <a:off x="770021" y="661735"/>
            <a:ext cx="6051884" cy="1130969"/>
            <a:chOff x="685800" y="673767"/>
            <a:chExt cx="6051884" cy="1130969"/>
          </a:xfrm>
        </p:grpSpPr>
        <p:sp>
          <p:nvSpPr>
            <p:cNvPr id="9" name="Rectangle 8">
              <a:extLst>
                <a:ext uri="{FF2B5EF4-FFF2-40B4-BE49-F238E27FC236}">
                  <a16:creationId xmlns:a16="http://schemas.microsoft.com/office/drawing/2014/main" id="{A38547DE-74E0-40CA-8268-EC2C092CBB3E}"/>
                </a:ext>
              </a:extLst>
            </p:cNvPr>
            <p:cNvSpPr/>
            <p:nvPr/>
          </p:nvSpPr>
          <p:spPr>
            <a:xfrm>
              <a:off x="685800" y="673768"/>
              <a:ext cx="6051884" cy="11309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E672A67-F689-48B0-B32D-0EEFF350D45D}"/>
                </a:ext>
              </a:extLst>
            </p:cNvPr>
            <p:cNvPicPr>
              <a:picLocks noChangeAspect="1"/>
            </p:cNvPicPr>
            <p:nvPr/>
          </p:nvPicPr>
          <p:blipFill rotWithShape="1">
            <a:blip r:embed="rId2"/>
            <a:srcRect t="23449" r="7892" b="22387"/>
            <a:stretch/>
          </p:blipFill>
          <p:spPr>
            <a:xfrm>
              <a:off x="685800" y="673767"/>
              <a:ext cx="6001671" cy="1130969"/>
            </a:xfrm>
            <a:prstGeom prst="rect">
              <a:avLst/>
            </a:prstGeom>
          </p:spPr>
        </p:pic>
      </p:grpSp>
    </p:spTree>
    <p:extLst>
      <p:ext uri="{BB962C8B-B14F-4D97-AF65-F5344CB8AC3E}">
        <p14:creationId xmlns:p14="http://schemas.microsoft.com/office/powerpoint/2010/main" val="19070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204280" y="463685"/>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يعلن الله عن نفسه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لهؤلاء الذين يطلبونه</a:t>
            </a:r>
          </a:p>
          <a:p>
            <a:pPr marL="0" marR="0" lvl="0" indent="0" algn="ctr" defTabSz="914400" rtl="0" eaLnBrk="0" fontAlgn="base" latinLnBrk="0" hangingPunct="0">
              <a:lnSpc>
                <a:spcPct val="108000"/>
              </a:lnSpc>
              <a:spcBef>
                <a:spcPct val="0"/>
              </a:spcBef>
              <a:spcAft>
                <a:spcPct val="0"/>
              </a:spcAft>
              <a:buClrTx/>
              <a:buSzTx/>
              <a:buFontTx/>
              <a:buNone/>
              <a:tabLst/>
              <a:defRPr/>
            </a:pP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ويعبدونه</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490022E-836D-40CC-BE9C-190B75392947}"/>
              </a:ext>
            </a:extLst>
          </p:cNvPr>
          <p:cNvSpPr txBox="1">
            <a:spLocks noChangeArrowheads="1"/>
          </p:cNvSpPr>
          <p:nvPr/>
        </p:nvSpPr>
        <p:spPr bwMode="auto">
          <a:xfrm>
            <a:off x="408562" y="2695625"/>
            <a:ext cx="8365788" cy="295921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خلال بولس والآخرين المدعوين للخدمة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ليس من خلال شهادة الأرواح الشريرة</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تصرفات تلاميذه</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كلمته</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للأمم</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259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 التأكيد على النداء العالمي للخلاص من خلال الإنجيل (1: 8 ؛ 28: 30-31) في أن سفر أعمال الرسل يسجل أكثر من 80 موقعًا جغرافيًا - أكثر من أي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آخر في العهد الجديد.</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AED17C6-DDFE-8241-9234-5B2C75CA1E4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7140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ea typeface="Osaka" charset="0"/>
                <a:cs typeface="Arial" panose="020B0604020202020204" pitchFamily="34" charset="0"/>
              </a:rPr>
              <a:t>أ</a:t>
            </a:r>
            <a:r>
              <a:rPr lang="ar-SA" sz="8800" dirty="0">
                <a:ea typeface="Osaka" charset="0"/>
                <a:cs typeface="Arial" panose="020B0604020202020204" pitchFamily="34" charset="0"/>
              </a:rPr>
              <a:t>عمال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19</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2067247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Incomparable God - Devotion by Reuben Bredenhof">
            <a:extLst>
              <a:ext uri="{FF2B5EF4-FFF2-40B4-BE49-F238E27FC236}">
                <a16:creationId xmlns:a16="http://schemas.microsoft.com/office/drawing/2014/main" id="{A75A7CD0-49B5-0543-B3B6-C97C13FD5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2"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08729E-94DC-3D4A-AB7F-A0D6E0DEA032}"/>
              </a:ext>
            </a:extLst>
          </p:cNvPr>
          <p:cNvSpPr>
            <a:spLocks noGrp="1"/>
          </p:cNvSpPr>
          <p:nvPr>
            <p:ph type="ctrTitle"/>
          </p:nvPr>
        </p:nvSpPr>
        <p:spPr>
          <a:xfrm>
            <a:off x="0" y="1025109"/>
            <a:ext cx="9144000" cy="1470025"/>
          </a:xfrm>
        </p:spPr>
        <p:txBody>
          <a:bodyPr/>
          <a:lstStyle/>
          <a:p>
            <a:r>
              <a:rPr lang="ar-JO" sz="4800" dirty="0">
                <a:effectLst>
                  <a:glow rad="228600">
                    <a:schemeClr val="accent4">
                      <a:satMod val="175000"/>
                      <a:alpha val="76372"/>
                    </a:schemeClr>
                  </a:glow>
                </a:effectLst>
              </a:rPr>
              <a:t>إنجيل غير مكتمل</a:t>
            </a:r>
            <a:br>
              <a:rPr lang="en-US" sz="4800" dirty="0">
                <a:effectLst>
                  <a:glow rad="228600">
                    <a:schemeClr val="accent4">
                      <a:satMod val="175000"/>
                      <a:alpha val="76372"/>
                    </a:schemeClr>
                  </a:glow>
                </a:effectLst>
              </a:rPr>
            </a:br>
            <a:r>
              <a:rPr lang="ar-JO" sz="4800" dirty="0">
                <a:effectLst>
                  <a:glow rad="228600">
                    <a:schemeClr val="accent4">
                      <a:satMod val="175000"/>
                      <a:alpha val="76372"/>
                    </a:schemeClr>
                  </a:glow>
                </a:effectLst>
              </a:rPr>
              <a:t>إله لا يقارن</a:t>
            </a:r>
            <a:endParaRPr lang="en-TH" sz="4800" dirty="0">
              <a:effectLst>
                <a:glow rad="228600">
                  <a:schemeClr val="accent4">
                    <a:satMod val="175000"/>
                    <a:alpha val="76372"/>
                  </a:schemeClr>
                </a:glow>
              </a:effectLst>
            </a:endParaRPr>
          </a:p>
        </p:txBody>
      </p:sp>
      <p:sp>
        <p:nvSpPr>
          <p:cNvPr id="4" name="Rectangle 3">
            <a:extLst>
              <a:ext uri="{FF2B5EF4-FFF2-40B4-BE49-F238E27FC236}">
                <a16:creationId xmlns:a16="http://schemas.microsoft.com/office/drawing/2014/main" id="{9427416A-0BDA-2048-AEB2-87F5B882F98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وعظها من خلال مانيك كوريا</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في كنيسة الطرق المتقاطعة الدولية سنغافورة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 </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تحميلها من قبل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Singapore Bible College </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
        <p:nvSpPr>
          <p:cNvPr id="5" name="Title 1">
            <a:extLst>
              <a:ext uri="{FF2B5EF4-FFF2-40B4-BE49-F238E27FC236}">
                <a16:creationId xmlns:a16="http://schemas.microsoft.com/office/drawing/2014/main" id="{8A3AB751-A50C-954F-957E-35ECE7F2C3E7}"/>
              </a:ext>
            </a:extLst>
          </p:cNvPr>
          <p:cNvSpPr txBox="1">
            <a:spLocks/>
          </p:cNvSpPr>
          <p:nvPr/>
        </p:nvSpPr>
        <p:spPr bwMode="auto">
          <a:xfrm>
            <a:off x="23149" y="3062253"/>
            <a:ext cx="91440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panose="020B0604020202020204" pitchFamily="34" charset="0"/>
                <a:ea typeface="ＭＳ Ｐゴシック" pitchFamily="-108" charset="-128"/>
                <a:cs typeface="Arial" panose="020B0604020202020204" pitchFamily="34" charset="0"/>
              </a:rPr>
              <a:t>أ</a:t>
            </a:r>
            <a:r>
              <a:rPr kumimoji="0" lang="ar-SA" sz="3600" b="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panose="020B0604020202020204" pitchFamily="34" charset="0"/>
                <a:ea typeface="ＭＳ Ｐゴシック" pitchFamily="-108" charset="-128"/>
                <a:cs typeface="Arial" panose="020B0604020202020204" pitchFamily="34" charset="0"/>
              </a:rPr>
              <a:t>عمال</a:t>
            </a:r>
            <a:r>
              <a:rPr kumimoji="0" lang="ar-JO" sz="3600" b="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panose="020B0604020202020204" pitchFamily="34" charset="0"/>
                <a:ea typeface="ＭＳ Ｐゴシック" pitchFamily="-108" charset="-128"/>
                <a:cs typeface="Arial" panose="020B0604020202020204" pitchFamily="34" charset="0"/>
              </a:rPr>
              <a:t> 18: 23-19: 20</a:t>
            </a:r>
            <a:endParaRPr kumimoji="0" lang="en-TH" sz="3600" b="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4271609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F94C721-FF2B-384E-B7F3-3FE55B31797C}"/>
              </a:ext>
            </a:extLst>
          </p:cNvPr>
          <p:cNvSpPr>
            <a:spLocks noChangeArrowheads="1"/>
          </p:cNvSpPr>
          <p:nvPr/>
        </p:nvSpPr>
        <p:spPr bwMode="auto">
          <a:xfrm>
            <a:off x="1362075" y="-102399"/>
            <a:ext cx="203447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3073" name="Picture 3">
            <a:extLst>
              <a:ext uri="{FF2B5EF4-FFF2-40B4-BE49-F238E27FC236}">
                <a16:creationId xmlns:a16="http://schemas.microsoft.com/office/drawing/2014/main" id="{C293D8BD-F2D9-D543-98E4-270DB056FC1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62075" y="59408"/>
            <a:ext cx="6972300" cy="673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76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ord Cloud Summary of The Gospel Defines Christianity Article Stock Photo -  Alamy">
            <a:extLst>
              <a:ext uri="{FF2B5EF4-FFF2-40B4-BE49-F238E27FC236}">
                <a16:creationId xmlns:a16="http://schemas.microsoft.com/office/drawing/2014/main" id="{E8B388B8-EC33-074E-8321-126BD049C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45"/>
          <a:stretch/>
        </p:blipFill>
        <p:spPr bwMode="auto">
          <a:xfrm>
            <a:off x="-359629" y="1"/>
            <a:ext cx="950362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9C6FA0-C203-8E4C-9879-F1102C1D9E48}"/>
              </a:ext>
            </a:extLst>
          </p:cNvPr>
          <p:cNvSpPr txBox="1"/>
          <p:nvPr/>
        </p:nvSpPr>
        <p:spPr>
          <a:xfrm>
            <a:off x="261939" y="4657726"/>
            <a:ext cx="4310062" cy="193899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ar-JO" sz="6000" b="1" dirty="0">
                <a:solidFill>
                  <a:srgbClr val="000099"/>
                </a:solidFill>
                <a:latin typeface="Arial" panose="020B0604020202020204" pitchFamily="34" charset="0"/>
                <a:ea typeface="+mn-ea"/>
                <a:cs typeface="Arial" panose="020B0604020202020204" pitchFamily="34" charset="0"/>
              </a:rPr>
              <a:t>ما هو</a:t>
            </a:r>
          </a:p>
          <a:p>
            <a:pPr marL="0" marR="0" lvl="0" indent="0"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الإنجيل؟</a:t>
            </a:r>
            <a:endParaRPr kumimoji="0" lang="en-TH" sz="6000" b="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0715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rk's Gospel word cloud">
            <a:extLst>
              <a:ext uri="{FF2B5EF4-FFF2-40B4-BE49-F238E27FC236}">
                <a16:creationId xmlns:a16="http://schemas.microsoft.com/office/drawing/2014/main" id="{6F4EF94F-4B38-674D-80C3-308C64BFD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3600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D61EA-2062-5E0F-A784-6ECBF80D176B}"/>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908D61B6-8072-7280-BD40-C410D4DF82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79F7722A-F98D-48F1-C518-BAA93E801E04}"/>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13D1D1D9-CC42-E1F8-2085-A34676625D6F}"/>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7A639AD8-01E4-8627-4CCD-D12E1CC5BC8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4F6188F9-5DEA-8894-79B2-76632C2C76AC}"/>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708AE16B-336A-00F4-9168-999DDFD59D6C}"/>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787EC7EC-E7CC-BE68-9DCE-F6EB41642156}"/>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D1429078-17ED-E9E7-981D-F64A93B9D5FC}"/>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D8A0471-BEB2-A7C4-5702-7FA4D9B1C2F2}"/>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37AFC7EB-CDBE-1A93-499B-3FB71B69AC9B}"/>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465EEAE9-8026-4FCD-DD29-AD64A87D9B33}"/>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9B2B09BB-0519-C0BD-0372-549641DC8B5C}"/>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84474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w Testament History - PDF Free Download">
            <a:extLst>
              <a:ext uri="{FF2B5EF4-FFF2-40B4-BE49-F238E27FC236}">
                <a16:creationId xmlns:a16="http://schemas.microsoft.com/office/drawing/2014/main" id="{FF524B75-2199-3C44-A4BF-F117F02F9E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8" r="1565"/>
          <a:stretch/>
        </p:blipFill>
        <p:spPr bwMode="auto">
          <a:xfrm>
            <a:off x="-1" y="756976"/>
            <a:ext cx="9143083" cy="5344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27CF12-F32C-2FE0-3623-6B543804D0E1}"/>
              </a:ext>
            </a:extLst>
          </p:cNvPr>
          <p:cNvSpPr>
            <a:spLocks noGrp="1"/>
          </p:cNvSpPr>
          <p:nvPr>
            <p:ph type="title" idx="4294967295"/>
          </p:nvPr>
        </p:nvSpPr>
        <p:spPr>
          <a:xfrm>
            <a:off x="28323" y="476672"/>
            <a:ext cx="4111629" cy="1303872"/>
          </a:xfrm>
          <a:solidFill>
            <a:schemeClr val="tx1"/>
          </a:solidFill>
          <a:ln>
            <a:solidFill>
              <a:schemeClr val="bg1"/>
            </a:solidFill>
          </a:ln>
        </p:spPr>
        <p:txBody>
          <a:bodyPr/>
          <a:lstStyle/>
          <a:p>
            <a:r>
              <a:rPr lang="ar-JO" sz="3600" dirty="0"/>
              <a:t>انتشار الإنجيل بحلول 100م</a:t>
            </a:r>
            <a:endParaRPr lang="en-US" sz="3600" dirty="0"/>
          </a:p>
        </p:txBody>
      </p:sp>
    </p:spTree>
    <p:extLst>
      <p:ext uri="{BB962C8B-B14F-4D97-AF65-F5344CB8AC3E}">
        <p14:creationId xmlns:p14="http://schemas.microsoft.com/office/powerpoint/2010/main" val="2351092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3895285-2C3C-3648-862B-6B454D571E3C}"/>
              </a:ext>
            </a:extLst>
          </p:cNvPr>
          <p:cNvSpPr>
            <a:spLocks noChangeArrowheads="1"/>
          </p:cNvSpPr>
          <p:nvPr/>
        </p:nvSpPr>
        <p:spPr bwMode="auto">
          <a:xfrm flipV="1">
            <a:off x="1776413" y="1431585"/>
            <a:ext cx="176853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8193" name="Picture 1" descr="May be an image of text">
            <a:extLst>
              <a:ext uri="{FF2B5EF4-FFF2-40B4-BE49-F238E27FC236}">
                <a16:creationId xmlns:a16="http://schemas.microsoft.com/office/drawing/2014/main" id="{B36FF145-789C-5942-88E6-2E39BE3C674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04914" y="0"/>
            <a:ext cx="702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209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69,836 Long Line Stock Photos, Pictures &amp; Royalty-Free Images">
            <a:extLst>
              <a:ext uri="{FF2B5EF4-FFF2-40B4-BE49-F238E27FC236}">
                <a16:creationId xmlns:a16="http://schemas.microsoft.com/office/drawing/2014/main" id="{71C360A1-97F7-3F4C-B008-5074CF199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225" y="0"/>
            <a:ext cx="7554900" cy="6841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4519CE-BD5C-794D-99C5-5A25C4189B2E}"/>
              </a:ext>
            </a:extLst>
          </p:cNvPr>
          <p:cNvSpPr txBox="1"/>
          <p:nvPr/>
        </p:nvSpPr>
        <p:spPr>
          <a:xfrm>
            <a:off x="1763688" y="260648"/>
            <a:ext cx="47439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JO" sz="3600" b="1" dirty="0">
                <a:solidFill>
                  <a:srgbClr val="000099"/>
                </a:solidFill>
                <a:latin typeface="Arial" panose="020B0604020202020204" pitchFamily="34" charset="0"/>
                <a:ea typeface="+mn-ea"/>
                <a:cs typeface="Arial" panose="020B0604020202020204" pitchFamily="34" charset="0"/>
              </a:rPr>
              <a:t>شركة القديسين</a:t>
            </a:r>
            <a:endParaRPr kumimoji="0" lang="en-TH" sz="3600" b="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7799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pPr defTabSz="914400"/>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6833" y="1380685"/>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حقق يسوع نبوءات العهد القديم (2 :30 ؛ 3 :19 ، 24 ؛ 10 :43 ؛ 26: 6-7 ، 22) ، خاصة في معجزاته (2 :22 ؛ 10 :38)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الموت وفقاً لمقاصد الله (2 : 23 ؛ 3: 13-15 ، 18 ؛ 4 :11 ؛ 10 :39 ؛ 26 :23)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القيامة       (2 :24 ، 31-32 ؛ 3 :15 ، 26 ؛ 10: 40-41 ؛ 17 :31 ؛ 26 ، 23) ، والتمجيد إلى عرش الله كرب (2: 25-29 ، 33-36 ؛ 3 :13 ؛ 10 :36) حتى يعود (3: 20-21 ؛ 10 :42 ؛ 17 :31 ؛ راجع مسح العهد القديم 137</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8EF4DFBC-7BC4-4D42-A787-6BB243C6B9B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9256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entecost Sunday 2020 Date And Significance: Know The Meaning of Whitsun;  Celebrations And Traditions Related to the Day Observed by Christians &amp;  Jews | 🙏🏻 LatestLY">
            <a:extLst>
              <a:ext uri="{FF2B5EF4-FFF2-40B4-BE49-F238E27FC236}">
                <a16:creationId xmlns:a16="http://schemas.microsoft.com/office/drawing/2014/main" id="{71DA0586-5EC4-CA48-B836-BEA001810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1" y="0"/>
            <a:ext cx="9144000" cy="68175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06FEC6-A1FC-BCE6-EFE6-9D69C61605C2}"/>
              </a:ext>
            </a:extLst>
          </p:cNvPr>
          <p:cNvSpPr>
            <a:spLocks noGrp="1"/>
          </p:cNvSpPr>
          <p:nvPr>
            <p:ph type="title" idx="4294967295"/>
          </p:nvPr>
        </p:nvSpPr>
        <p:spPr>
          <a:xfrm>
            <a:off x="-10750" y="4509120"/>
            <a:ext cx="9174528" cy="1800200"/>
          </a:xfrm>
          <a:solidFill>
            <a:schemeClr val="tx1"/>
          </a:solidFill>
        </p:spPr>
        <p:txBody>
          <a:bodyPr/>
          <a:lstStyle/>
          <a:p>
            <a:r>
              <a:rPr lang="ar-JO" sz="6600" dirty="0"/>
              <a:t>يوم خمسين سعيد</a:t>
            </a:r>
            <a:endParaRPr lang="en-US" sz="6600" dirty="0"/>
          </a:p>
        </p:txBody>
      </p:sp>
    </p:spTree>
    <p:extLst>
      <p:ext uri="{BB962C8B-B14F-4D97-AF65-F5344CB8AC3E}">
        <p14:creationId xmlns:p14="http://schemas.microsoft.com/office/powerpoint/2010/main" val="41372827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13C5B9-A223-E145-B772-9981870D6497}"/>
              </a:ext>
            </a:extLst>
          </p:cNvPr>
          <p:cNvSpPr txBox="1"/>
          <p:nvPr/>
        </p:nvSpPr>
        <p:spPr>
          <a:xfrm>
            <a:off x="251520" y="3758"/>
            <a:ext cx="8568951" cy="47012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الروح القدس في لوقا / أعمال الرسل</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b="1" u="sng" dirty="0">
                <a:solidFill>
                  <a:srgbClr val="000000"/>
                </a:solidFill>
                <a:latin typeface="Arial" panose="020B0604020202020204" pitchFamily="34" charset="0"/>
                <a:cs typeface="Arial" panose="020B0604020202020204" pitchFamily="34" charset="0"/>
              </a:rPr>
              <a:t>إنجيل لوقا</a:t>
            </a:r>
            <a:endParaRPr kumimoji="0" lang="en-GB"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lvl="0" algn="r" fontAlgn="auto">
              <a:spcBef>
                <a:spcPts val="0"/>
              </a:spcBef>
              <a:spcAft>
                <a:spcPts val="0"/>
              </a:spcAft>
              <a:defRPr/>
            </a:pPr>
            <a:r>
              <a:rPr lang="ar-JO" b="1" dirty="0">
                <a:solidFill>
                  <a:srgbClr val="000000"/>
                </a:solidFill>
                <a:latin typeface="Arial" panose="020B0604020202020204" pitchFamily="34" charset="0"/>
                <a:cs typeface="Arial" panose="020B0604020202020204" pitchFamily="34" charset="0"/>
              </a:rPr>
              <a:t>مُسِح يسوع بالروح القدس عند معموديته (لوقا 3: 22)</a:t>
            </a:r>
          </a:p>
          <a:p>
            <a:pPr lvl="0" algn="r" fontAlgn="auto">
              <a:spcBef>
                <a:spcPts val="0"/>
              </a:spcBef>
              <a:spcAft>
                <a:spcPts val="0"/>
              </a:spcAft>
              <a:defRPr/>
            </a:pPr>
            <a:r>
              <a:rPr lang="ar-JO" b="1" dirty="0">
                <a:solidFill>
                  <a:srgbClr val="000000"/>
                </a:solidFill>
                <a:latin typeface="Arial" panose="020B0604020202020204" pitchFamily="34" charset="0"/>
                <a:cs typeface="Arial" panose="020B0604020202020204" pitchFamily="34" charset="0"/>
              </a:rPr>
              <a:t>أعلن في بداية خدمته –روح الرب عليّ.... لأبشر المساكين (لوقا 4: 17-21).</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b="1" noProof="0" dirty="0">
                <a:solidFill>
                  <a:srgbClr val="000000"/>
                </a:solidFill>
                <a:latin typeface="Arial" panose="020B0604020202020204" pitchFamily="34" charset="0"/>
                <a:cs typeface="Arial" panose="020B0604020202020204" pitchFamily="34" charset="0"/>
              </a:rPr>
              <a:t>بعد القيامة – أنا أرسل إليكم موعد أبي (لو 24: 49)</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الأعمال </a:t>
            </a:r>
            <a:endParaRPr kumimoji="0" lang="en-GB"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b="1" noProof="0" dirty="0">
                <a:solidFill>
                  <a:srgbClr val="000000"/>
                </a:solidFill>
                <a:latin typeface="Arial" panose="020B0604020202020204" pitchFamily="34" charset="0"/>
                <a:cs typeface="Arial" panose="020B0604020202020204" pitchFamily="34" charset="0"/>
              </a:rPr>
              <a:t>سيقبل التلاميذ الروح القدس (أع 1: 8، 2: 38-39) ليكرزوا بالأخبار السارة إلى أقصى الأرض</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lvl="0" algn="r" fontAlgn="auto">
              <a:spcBef>
                <a:spcPts val="0"/>
              </a:spcBef>
              <a:spcAft>
                <a:spcPts val="0"/>
              </a:spcAft>
              <a:defRPr/>
            </a:pPr>
            <a:r>
              <a:rPr lang="ar-JO" b="1" dirty="0">
                <a:solidFill>
                  <a:srgbClr val="000000"/>
                </a:solidFill>
                <a:latin typeface="Arial" panose="020B0604020202020204" pitchFamily="34" charset="0"/>
                <a:cs typeface="Arial" panose="020B0604020202020204" pitchFamily="34" charset="0"/>
              </a:rPr>
              <a:t>في الأناجيل الإزائية، يُذكر الروح القدس 34 مرة في 68 إصحاحاً كما ورد ذكره في إنجيل يوحنا ورسائله الثلاث 21 مرة في 28 إصحاحاً.</a:t>
            </a:r>
          </a:p>
          <a:p>
            <a:pPr lvl="0" algn="r" fontAlgn="auto">
              <a:spcBef>
                <a:spcPts val="0"/>
              </a:spcBef>
              <a:spcAft>
                <a:spcPts val="0"/>
              </a:spcAft>
              <a:defRPr/>
            </a:pPr>
            <a:r>
              <a:rPr lang="ar-JO" b="1" dirty="0">
                <a:solidFill>
                  <a:srgbClr val="000000"/>
                </a:solidFill>
                <a:latin typeface="Arial" panose="020B0604020202020204" pitchFamily="34" charset="0"/>
                <a:cs typeface="Arial" panose="020B0604020202020204" pitchFamily="34" charset="0"/>
              </a:rPr>
              <a:t>لكن في 28 إصحاحاً من سفر أعمال الرسل، يُذكر الروح القدس 56 مرة.</a:t>
            </a:r>
            <a:endParaRPr kumimoji="0" lang="en-TH"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88015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6BAB4-9223-6BF6-1086-9C7F267A602A}"/>
            </a:ext>
          </a:extLst>
        </p:cNvPr>
        <p:cNvGrpSpPr/>
        <p:nvPr/>
      </p:nvGrpSpPr>
      <p:grpSpPr>
        <a:xfrm>
          <a:off x="0" y="0"/>
          <a:ext cx="0" cy="0"/>
          <a:chOff x="0" y="0"/>
          <a:chExt cx="0" cy="0"/>
        </a:xfrm>
      </p:grpSpPr>
      <p:sp>
        <p:nvSpPr>
          <p:cNvPr id="10" name="Rectangle 2">
            <a:extLst>
              <a:ext uri="{FF2B5EF4-FFF2-40B4-BE49-F238E27FC236}">
                <a16:creationId xmlns:a16="http://schemas.microsoft.com/office/drawing/2014/main" id="{DBDD664B-89E2-CB93-7E67-69B60F785269}"/>
              </a:ext>
            </a:extLst>
          </p:cNvPr>
          <p:cNvSpPr txBox="1">
            <a:spLocks noChangeArrowheads="1"/>
          </p:cNvSpPr>
          <p:nvPr/>
        </p:nvSpPr>
        <p:spPr bwMode="auto">
          <a:xfrm>
            <a:off x="204280" y="463685"/>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يعلن الله عن نفسه</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لهؤلاء الذين يطلبونه</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ويعبدونه</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556B8C1C-CE8D-2BCA-F6D3-EA396C4A6A50}"/>
              </a:ext>
            </a:extLst>
          </p:cNvPr>
          <p:cNvSpPr txBox="1">
            <a:spLocks noChangeArrowheads="1"/>
          </p:cNvSpPr>
          <p:nvPr/>
        </p:nvSpPr>
        <p:spPr bwMode="auto">
          <a:xfrm>
            <a:off x="408562" y="2695625"/>
            <a:ext cx="8365788" cy="295921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بولس والآخرين المدعوين للخدمة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ليس من خلال شهادة الأرواح الشريرة</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تصرفات تلاميذه</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كلمته</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للأمم</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8000"/>
              </a:lnSpc>
              <a:spcBef>
                <a:spcPct val="0"/>
              </a:spcBef>
              <a:spcAft>
                <a:spcPct val="0"/>
              </a:spcAft>
              <a:buClrTx/>
              <a:buSzTx/>
              <a:buFont typeface="Arial" panose="020B0604020202020204" pitchFamily="34" charset="0"/>
              <a:buChar char="•"/>
              <a:tabLst/>
              <a:defRPr/>
            </a:pP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694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C97778-8E3B-0F01-1F73-0CC3C9934703}"/>
              </a:ext>
            </a:extLst>
          </p:cNvPr>
          <p:cNvSpPr/>
          <p:nvPr/>
        </p:nvSpPr>
        <p:spPr bwMode="auto">
          <a:xfrm>
            <a:off x="179512" y="404664"/>
            <a:ext cx="8712968" cy="1097280"/>
          </a:xfrm>
          <a:prstGeom prst="rect">
            <a:avLst/>
          </a:prstGeom>
          <a:solidFill>
            <a:srgbClr val="FFCA9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r" defTabSz="914400" rtl="1"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A2C7524-47EF-094C-8043-3582E660E74C}"/>
              </a:ext>
            </a:extLst>
          </p:cNvPr>
          <p:cNvSpPr txBox="1"/>
          <p:nvPr/>
        </p:nvSpPr>
        <p:spPr>
          <a:xfrm>
            <a:off x="1304926" y="1114422"/>
            <a:ext cx="6000750" cy="861774"/>
          </a:xfrm>
          <a:prstGeom prst="rect">
            <a:avLst/>
          </a:prstGeom>
          <a:noFill/>
          <a:effectLst>
            <a:glow rad="127000">
              <a:schemeClr val="accent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5000" b="1" u="none" strike="noStrike" kern="1200" cap="none" spc="0" normalizeH="0" baseline="0" noProof="0" dirty="0">
                <a:ln>
                  <a:noFill/>
                </a:ln>
                <a:solidFill>
                  <a:srgbClr val="000000">
                    <a:alpha val="0"/>
                  </a:srgbClr>
                </a:solidFill>
                <a:effectLst/>
                <a:uLnTx/>
                <a:uFillTx/>
                <a:latin typeface="Arial" panose="020B0604020202020204" pitchFamily="34" charset="0"/>
                <a:ea typeface="+mn-ea"/>
                <a:cs typeface="Arial" panose="020B0604020202020204" pitchFamily="34" charset="0"/>
              </a:rPr>
              <a:t>The Book </a:t>
            </a:r>
            <a:r>
              <a:rPr kumimoji="0" lang="en-TH" sz="5000" b="1" u="none" strike="noStrike" kern="1200" cap="none"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rPr>
              <a:t>of </a:t>
            </a:r>
            <a:r>
              <a:rPr kumimoji="0" lang="ar-SA" sz="5000" b="1" u="none" strike="noStrike" kern="1200" cap="none" spc="0" normalizeH="0" baseline="0" noProof="0" dirty="0">
                <a:ln>
                  <a:noFill/>
                </a:ln>
                <a:solidFill>
                  <a:srgbClr val="000000">
                    <a:alpha val="0"/>
                  </a:srgbClr>
                </a:solidFill>
                <a:effectLst/>
                <a:uLnTx/>
                <a:uFillTx/>
                <a:latin typeface="Arial" panose="020B0604020202020204" pitchFamily="34" charset="0"/>
                <a:ea typeface="+mn-ea"/>
                <a:cs typeface="Arial" panose="020B0604020202020204" pitchFamily="34" charset="0"/>
              </a:rPr>
              <a:t>اعمال</a:t>
            </a:r>
            <a:endParaRPr kumimoji="0" lang="en-TH" sz="5000" b="1" u="none" strike="noStrike" kern="1200" cap="none" spc="0" normalizeH="0" baseline="0" noProof="0" dirty="0">
              <a:ln>
                <a:noFill/>
              </a:ln>
              <a:solidFill>
                <a:srgbClr val="000000">
                  <a:alpha val="0"/>
                </a:srgb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7E665902-2480-08AE-5FC0-53DF953E758F}"/>
              </a:ext>
            </a:extLst>
          </p:cNvPr>
          <p:cNvSpPr/>
          <p:nvPr/>
        </p:nvSpPr>
        <p:spPr bwMode="auto">
          <a:xfrm>
            <a:off x="179512" y="404664"/>
            <a:ext cx="8712968" cy="1097280"/>
          </a:xfrm>
          <a:prstGeom prst="rect">
            <a:avLst/>
          </a:prstGeom>
          <a:noFill/>
          <a:ln w="57150" cap="flat" cmpd="sng" algn="ctr">
            <a:solidFill>
              <a:srgbClr val="C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r" defTabSz="914400" rtl="1"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EC5BDFD4-503A-0886-EFCC-B62E970D617F}"/>
              </a:ext>
            </a:extLst>
          </p:cNvPr>
          <p:cNvCxnSpPr/>
          <p:nvPr/>
        </p:nvCxnSpPr>
        <p:spPr bwMode="auto">
          <a:xfrm>
            <a:off x="467544" y="2564904"/>
            <a:ext cx="8208912" cy="0"/>
          </a:xfrm>
          <a:prstGeom prst="line">
            <a:avLst/>
          </a:prstGeom>
          <a:solidFill>
            <a:schemeClr val="accent1"/>
          </a:solidFill>
          <a:ln w="57150" cap="flat" cmpd="sng" algn="ctr">
            <a:solidFill>
              <a:srgbClr val="C00000"/>
            </a:solidFill>
            <a:prstDash val="solid"/>
            <a:round/>
            <a:headEnd type="none" w="med" len="med"/>
            <a:tailEnd type="stealth" w="lg" len="lg"/>
          </a:ln>
          <a:effectLst/>
        </p:spPr>
      </p:cxnSp>
      <p:cxnSp>
        <p:nvCxnSpPr>
          <p:cNvPr id="7" name="Straight Connector 6">
            <a:extLst>
              <a:ext uri="{FF2B5EF4-FFF2-40B4-BE49-F238E27FC236}">
                <a16:creationId xmlns:a16="http://schemas.microsoft.com/office/drawing/2014/main" id="{D694D79E-28B2-6091-39EC-B2249DE1D817}"/>
              </a:ext>
            </a:extLst>
          </p:cNvPr>
          <p:cNvCxnSpPr/>
          <p:nvPr/>
        </p:nvCxnSpPr>
        <p:spPr bwMode="auto">
          <a:xfrm>
            <a:off x="2843808" y="1772816"/>
            <a:ext cx="0" cy="4752528"/>
          </a:xfrm>
          <a:prstGeom prst="line">
            <a:avLst/>
          </a:prstGeom>
          <a:ln>
            <a:solidFill>
              <a:srgbClr val="C0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2516536B-642C-965C-2697-A04EBBCEC454}"/>
              </a:ext>
            </a:extLst>
          </p:cNvPr>
          <p:cNvCxnSpPr/>
          <p:nvPr/>
        </p:nvCxnSpPr>
        <p:spPr bwMode="auto">
          <a:xfrm>
            <a:off x="6106961" y="1772816"/>
            <a:ext cx="0" cy="4752528"/>
          </a:xfrm>
          <a:prstGeom prst="line">
            <a:avLst/>
          </a:prstGeom>
          <a:ln>
            <a:solidFill>
              <a:srgbClr val="C0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0158E745-B3CA-E964-53AB-D70A43FF9B37}"/>
              </a:ext>
            </a:extLst>
          </p:cNvPr>
          <p:cNvCxnSpPr/>
          <p:nvPr/>
        </p:nvCxnSpPr>
        <p:spPr bwMode="auto">
          <a:xfrm>
            <a:off x="179512" y="1772816"/>
            <a:ext cx="8712968" cy="0"/>
          </a:xfrm>
          <a:prstGeom prst="line">
            <a:avLst/>
          </a:prstGeom>
          <a:solidFill>
            <a:schemeClr val="accent1"/>
          </a:solidFill>
          <a:ln w="57150" cap="flat" cmpd="sng" algn="ctr">
            <a:solidFill>
              <a:srgbClr val="C00000"/>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5B766F9D-8218-3A51-1309-39DF8F5D7556}"/>
              </a:ext>
            </a:extLst>
          </p:cNvPr>
          <p:cNvSpPr txBox="1"/>
          <p:nvPr/>
        </p:nvSpPr>
        <p:spPr>
          <a:xfrm>
            <a:off x="179511" y="476672"/>
            <a:ext cx="8712968" cy="923330"/>
          </a:xfrm>
          <a:prstGeom prst="rect">
            <a:avLst/>
          </a:prstGeom>
          <a:noFill/>
        </p:spPr>
        <p:txBody>
          <a:bodyPr wrap="square" rtlCol="0">
            <a:spAutoFit/>
          </a:bodyPr>
          <a:lstStyle/>
          <a:p>
            <a:r>
              <a:rPr lang="ar-JO" sz="5400" b="1" dirty="0">
                <a:latin typeface="Arial" panose="020B0604020202020204" pitchFamily="34" charset="0"/>
                <a:cs typeface="Arial" panose="020B0604020202020204" pitchFamily="34" charset="0"/>
              </a:rPr>
              <a:t>أعمال الرسل</a:t>
            </a:r>
            <a:endParaRPr lang="en-US" sz="5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E9964DF-9186-ADE2-1BAE-5FA403804ED9}"/>
              </a:ext>
            </a:extLst>
          </p:cNvPr>
          <p:cNvSpPr txBox="1"/>
          <p:nvPr/>
        </p:nvSpPr>
        <p:spPr>
          <a:xfrm>
            <a:off x="1429890" y="2996952"/>
            <a:ext cx="1413918"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استفانوس</a:t>
            </a:r>
            <a:endParaRPr lang="en-US" sz="28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351BC5C-BBAF-D8BE-989E-EFF81946CDDC}"/>
              </a:ext>
            </a:extLst>
          </p:cNvPr>
          <p:cNvSpPr txBox="1"/>
          <p:nvPr/>
        </p:nvSpPr>
        <p:spPr>
          <a:xfrm>
            <a:off x="7232079" y="5272034"/>
            <a:ext cx="1761827" cy="830997"/>
          </a:xfrm>
          <a:prstGeom prst="rect">
            <a:avLst/>
          </a:prstGeom>
          <a:noFill/>
        </p:spPr>
        <p:txBody>
          <a:bodyPr wrap="square" rtlCol="0">
            <a:spAutoFit/>
          </a:bodyPr>
          <a:lstStyle/>
          <a:p>
            <a:r>
              <a:rPr lang="ar-JO" b="1" dirty="0">
                <a:latin typeface="Arial" panose="020B0604020202020204" pitchFamily="34" charset="0"/>
                <a:cs typeface="Arial" panose="020B0604020202020204" pitchFamily="34" charset="0"/>
              </a:rPr>
              <a:t>سيلا</a:t>
            </a: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تيموثاوس</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42C1D05-3BA6-0A04-189D-F1F7937EE1BA}"/>
              </a:ext>
            </a:extLst>
          </p:cNvPr>
          <p:cNvSpPr txBox="1"/>
          <p:nvPr/>
        </p:nvSpPr>
        <p:spPr>
          <a:xfrm>
            <a:off x="3875039" y="2045277"/>
            <a:ext cx="1185114"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شاول</a:t>
            </a:r>
            <a:endParaRPr lang="en-US" sz="28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ED8047-F9E6-7B63-069B-0F11E2EB0DB6}"/>
              </a:ext>
            </a:extLst>
          </p:cNvPr>
          <p:cNvSpPr txBox="1"/>
          <p:nvPr/>
        </p:nvSpPr>
        <p:spPr>
          <a:xfrm>
            <a:off x="4888050" y="2045277"/>
            <a:ext cx="1185114"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بطرس</a:t>
            </a:r>
            <a:endParaRPr lang="en-US" sz="28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64B9883-33B5-C639-34E3-1DD8B866D5E7}"/>
              </a:ext>
            </a:extLst>
          </p:cNvPr>
          <p:cNvSpPr txBox="1"/>
          <p:nvPr/>
        </p:nvSpPr>
        <p:spPr>
          <a:xfrm>
            <a:off x="2915816" y="2045277"/>
            <a:ext cx="1185114"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فيلبس</a:t>
            </a:r>
            <a:endParaRPr lang="en-US" sz="28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FE4D519-348A-46BF-0DDB-7061CE1B7472}"/>
              </a:ext>
            </a:extLst>
          </p:cNvPr>
          <p:cNvSpPr txBox="1"/>
          <p:nvPr/>
        </p:nvSpPr>
        <p:spPr>
          <a:xfrm>
            <a:off x="4427984" y="2564904"/>
            <a:ext cx="1683077"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برنابا</a:t>
            </a:r>
            <a:endParaRPr lang="en-US" sz="28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F65D45A-35D0-209F-9906-C3F491F8CC04}"/>
              </a:ext>
            </a:extLst>
          </p:cNvPr>
          <p:cNvSpPr txBox="1"/>
          <p:nvPr/>
        </p:nvSpPr>
        <p:spPr>
          <a:xfrm>
            <a:off x="2771800" y="2564904"/>
            <a:ext cx="1683076" cy="523220"/>
          </a:xfrm>
          <a:prstGeom prst="rect">
            <a:avLst/>
          </a:prstGeom>
          <a:noFill/>
        </p:spPr>
        <p:txBody>
          <a:bodyPr wrap="square" rtlCol="0">
            <a:spAutoFit/>
          </a:bodyPr>
          <a:lstStyle/>
          <a:p>
            <a:r>
              <a:rPr lang="ar-JO" sz="2800" b="1" dirty="0">
                <a:latin typeface="Arial" panose="020B0604020202020204" pitchFamily="34" charset="0"/>
                <a:cs typeface="Arial" panose="020B0604020202020204" pitchFamily="34" charset="0"/>
              </a:rPr>
              <a:t>كرنيليوس</a:t>
            </a:r>
            <a:endParaRPr lang="en-US" sz="2800"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403D7FD-078D-0754-3383-BA4AF33A352B}"/>
              </a:ext>
            </a:extLst>
          </p:cNvPr>
          <p:cNvSpPr txBox="1"/>
          <p:nvPr/>
        </p:nvSpPr>
        <p:spPr>
          <a:xfrm>
            <a:off x="179513" y="2996952"/>
            <a:ext cx="944170" cy="584775"/>
          </a:xfrm>
          <a:prstGeom prst="rect">
            <a:avLst/>
          </a:prstGeom>
          <a:noFill/>
        </p:spPr>
        <p:txBody>
          <a:bodyPr wrap="square" rtlCol="0">
            <a:spAutoFit/>
          </a:bodyPr>
          <a:lstStyle/>
          <a:p>
            <a:r>
              <a:rPr lang="ar-JO" sz="3200" b="1" spc="-150" dirty="0">
                <a:latin typeface="Arial" panose="020B0604020202020204" pitchFamily="34" charset="0"/>
                <a:cs typeface="Arial" panose="020B0604020202020204" pitchFamily="34" charset="0"/>
              </a:rPr>
              <a:t>1: 8</a:t>
            </a:r>
            <a:endParaRPr lang="en-US" sz="3200" b="1" spc="-15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5CB38C5-17D2-3B88-557D-1870C161B20A}"/>
              </a:ext>
            </a:extLst>
          </p:cNvPr>
          <p:cNvSpPr txBox="1"/>
          <p:nvPr/>
        </p:nvSpPr>
        <p:spPr>
          <a:xfrm>
            <a:off x="533304" y="1821388"/>
            <a:ext cx="1761827" cy="646331"/>
          </a:xfrm>
          <a:prstGeom prst="rect">
            <a:avLst/>
          </a:prstGeom>
          <a:noFill/>
        </p:spPr>
        <p:txBody>
          <a:bodyPr wrap="square" rtlCol="0">
            <a:spAutoFit/>
          </a:bodyPr>
          <a:lstStyle/>
          <a:p>
            <a:r>
              <a:rPr lang="ar-JO" sz="3600" b="1" spc="-150" dirty="0">
                <a:solidFill>
                  <a:srgbClr val="8E0019"/>
                </a:solidFill>
                <a:latin typeface="Arial" panose="020B0604020202020204" pitchFamily="34" charset="0"/>
                <a:cs typeface="Arial" panose="020B0604020202020204" pitchFamily="34" charset="0"/>
              </a:rPr>
              <a:t>بطرس</a:t>
            </a:r>
            <a:endParaRPr lang="en-US" sz="3600" b="1" spc="-150" dirty="0">
              <a:solidFill>
                <a:srgbClr val="8E0019"/>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CF6BC3A-DF15-A8A5-814D-C13113DBFCA4}"/>
              </a:ext>
            </a:extLst>
          </p:cNvPr>
          <p:cNvSpPr txBox="1"/>
          <p:nvPr/>
        </p:nvSpPr>
        <p:spPr>
          <a:xfrm>
            <a:off x="6718951" y="1830352"/>
            <a:ext cx="1761827" cy="646331"/>
          </a:xfrm>
          <a:prstGeom prst="rect">
            <a:avLst/>
          </a:prstGeom>
          <a:noFill/>
        </p:spPr>
        <p:txBody>
          <a:bodyPr wrap="square" rtlCol="0">
            <a:spAutoFit/>
          </a:bodyPr>
          <a:lstStyle/>
          <a:p>
            <a:r>
              <a:rPr lang="ar-JO" sz="3600" b="1" spc="-150" dirty="0">
                <a:solidFill>
                  <a:srgbClr val="8E0019"/>
                </a:solidFill>
                <a:latin typeface="Arial" panose="020B0604020202020204" pitchFamily="34" charset="0"/>
                <a:cs typeface="Arial" panose="020B0604020202020204" pitchFamily="34" charset="0"/>
              </a:rPr>
              <a:t>بولس</a:t>
            </a:r>
            <a:endParaRPr lang="en-US" sz="3600" b="1" spc="-150" dirty="0">
              <a:solidFill>
                <a:srgbClr val="8E0019"/>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A3E2499-0915-4F16-9D3F-8A35244598A4}"/>
              </a:ext>
            </a:extLst>
          </p:cNvPr>
          <p:cNvSpPr txBox="1"/>
          <p:nvPr/>
        </p:nvSpPr>
        <p:spPr>
          <a:xfrm>
            <a:off x="152619" y="1719260"/>
            <a:ext cx="510603" cy="400110"/>
          </a:xfrm>
          <a:prstGeom prst="rect">
            <a:avLst/>
          </a:prstGeom>
          <a:noFill/>
        </p:spPr>
        <p:txBody>
          <a:bodyPr wrap="square" rtlCol="0">
            <a:spAutoFit/>
          </a:bodyPr>
          <a:lstStyle/>
          <a:p>
            <a:r>
              <a:rPr lang="ar-JO" sz="2000" b="1" spc="-150" dirty="0">
                <a:latin typeface="Arial" panose="020B0604020202020204" pitchFamily="34" charset="0"/>
                <a:cs typeface="Arial" panose="020B0604020202020204" pitchFamily="34" charset="0"/>
              </a:rPr>
              <a:t>1</a:t>
            </a:r>
            <a:endParaRPr lang="en-US" sz="2000" b="1" spc="-15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17F02D2-34A6-55E1-6BFD-CDBC20AC0C11}"/>
              </a:ext>
            </a:extLst>
          </p:cNvPr>
          <p:cNvSpPr txBox="1"/>
          <p:nvPr/>
        </p:nvSpPr>
        <p:spPr>
          <a:xfrm>
            <a:off x="2725490" y="1737189"/>
            <a:ext cx="510603" cy="400110"/>
          </a:xfrm>
          <a:prstGeom prst="rect">
            <a:avLst/>
          </a:prstGeom>
          <a:noFill/>
        </p:spPr>
        <p:txBody>
          <a:bodyPr wrap="square" rtlCol="0">
            <a:spAutoFit/>
          </a:bodyPr>
          <a:lstStyle/>
          <a:p>
            <a:r>
              <a:rPr lang="ar-JO" sz="2000" b="1" spc="-150" dirty="0">
                <a:latin typeface="Arial" panose="020B0604020202020204" pitchFamily="34" charset="0"/>
                <a:cs typeface="Arial" panose="020B0604020202020204" pitchFamily="34" charset="0"/>
              </a:rPr>
              <a:t>8</a:t>
            </a:r>
            <a:endParaRPr lang="en-US" sz="2000" b="1" spc="-15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891A6C8-AC5E-78FD-34C0-0E67AC52244B}"/>
              </a:ext>
            </a:extLst>
          </p:cNvPr>
          <p:cNvSpPr txBox="1"/>
          <p:nvPr/>
        </p:nvSpPr>
        <p:spPr>
          <a:xfrm>
            <a:off x="6015537" y="1764083"/>
            <a:ext cx="510603" cy="400110"/>
          </a:xfrm>
          <a:prstGeom prst="rect">
            <a:avLst/>
          </a:prstGeom>
          <a:noFill/>
        </p:spPr>
        <p:txBody>
          <a:bodyPr wrap="square" rtlCol="0">
            <a:spAutoFit/>
          </a:bodyPr>
          <a:lstStyle/>
          <a:p>
            <a:r>
              <a:rPr lang="ar-JO" sz="2000" b="1" spc="-150" dirty="0">
                <a:latin typeface="Arial" panose="020B0604020202020204" pitchFamily="34" charset="0"/>
                <a:cs typeface="Arial" panose="020B0604020202020204" pitchFamily="34" charset="0"/>
              </a:rPr>
              <a:t>13</a:t>
            </a:r>
            <a:endParaRPr lang="en-US" sz="2000" b="1" spc="-15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038F322-0185-8E2C-388C-B2D90FDDDC18}"/>
              </a:ext>
            </a:extLst>
          </p:cNvPr>
          <p:cNvSpPr txBox="1"/>
          <p:nvPr/>
        </p:nvSpPr>
        <p:spPr>
          <a:xfrm>
            <a:off x="260549" y="4869160"/>
            <a:ext cx="2566964" cy="707886"/>
          </a:xfrm>
          <a:prstGeom prst="rect">
            <a:avLst/>
          </a:prstGeom>
          <a:noFill/>
        </p:spPr>
        <p:txBody>
          <a:bodyPr wrap="square" rtlCol="0">
            <a:spAutoFit/>
          </a:bodyPr>
          <a:lstStyle/>
          <a:p>
            <a:r>
              <a:rPr lang="ar-JO" sz="4000" b="1" spc="-150" dirty="0">
                <a:latin typeface="Arial" panose="020B0604020202020204" pitchFamily="34" charset="0"/>
                <a:cs typeface="Arial" panose="020B0604020202020204" pitchFamily="34" charset="0"/>
              </a:rPr>
              <a:t>اليهود أولاً</a:t>
            </a:r>
            <a:endParaRPr lang="en-US" sz="4000" b="1" spc="-15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2BC6A70-874B-0AEA-26B6-2D58D81DEC2E}"/>
              </a:ext>
            </a:extLst>
          </p:cNvPr>
          <p:cNvSpPr txBox="1"/>
          <p:nvPr/>
        </p:nvSpPr>
        <p:spPr>
          <a:xfrm>
            <a:off x="4795058" y="5589240"/>
            <a:ext cx="2566964" cy="1107996"/>
          </a:xfrm>
          <a:prstGeom prst="rect">
            <a:avLst/>
          </a:prstGeom>
          <a:solidFill>
            <a:schemeClr val="bg1"/>
          </a:solidFill>
        </p:spPr>
        <p:txBody>
          <a:bodyPr wrap="square" rtlCol="0">
            <a:spAutoFit/>
          </a:bodyPr>
          <a:lstStyle/>
          <a:p>
            <a:r>
              <a:rPr lang="ar-JO" sz="6600" b="1" spc="-150" dirty="0">
                <a:latin typeface="Arial" panose="020B0604020202020204" pitchFamily="34" charset="0"/>
                <a:cs typeface="Arial" panose="020B0604020202020204" pitchFamily="34" charset="0"/>
              </a:rPr>
              <a:t>الأمم</a:t>
            </a:r>
            <a:endParaRPr lang="en-US" sz="6600" b="1" spc="-15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6729B63-7601-339D-DE23-77B824DD39C8}"/>
              </a:ext>
            </a:extLst>
          </p:cNvPr>
          <p:cNvSpPr txBox="1"/>
          <p:nvPr/>
        </p:nvSpPr>
        <p:spPr>
          <a:xfrm>
            <a:off x="197796" y="5755053"/>
            <a:ext cx="2034015" cy="584775"/>
          </a:xfrm>
          <a:prstGeom prst="rect">
            <a:avLst/>
          </a:prstGeom>
          <a:noFill/>
        </p:spPr>
        <p:txBody>
          <a:bodyPr wrap="square" rtlCol="0">
            <a:spAutoFit/>
            <a:scene3d>
              <a:camera prst="orthographicFront">
                <a:rot lat="0" lon="1800000" rev="600000"/>
              </a:camera>
              <a:lightRig rig="threePt" dir="t"/>
            </a:scene3d>
          </a:bodyPr>
          <a:lstStyle/>
          <a:p>
            <a:r>
              <a:rPr lang="ar-JO" sz="3200" b="1" spc="-150" dirty="0">
                <a:solidFill>
                  <a:srgbClr val="8E0019"/>
                </a:solidFill>
                <a:latin typeface="Arial" panose="020B0604020202020204" pitchFamily="34" charset="0"/>
                <a:cs typeface="Arial" panose="020B0604020202020204" pitchFamily="34" charset="0"/>
              </a:rPr>
              <a:t>أورشليم</a:t>
            </a:r>
            <a:endParaRPr lang="en-US" sz="3200" b="1" spc="-150" dirty="0">
              <a:solidFill>
                <a:srgbClr val="8E0019"/>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419BB54-E0B0-E64C-4573-3EE3886CD20D}"/>
              </a:ext>
            </a:extLst>
          </p:cNvPr>
          <p:cNvSpPr txBox="1"/>
          <p:nvPr/>
        </p:nvSpPr>
        <p:spPr>
          <a:xfrm>
            <a:off x="6894431" y="4419312"/>
            <a:ext cx="2034015" cy="584775"/>
          </a:xfrm>
          <a:prstGeom prst="rect">
            <a:avLst/>
          </a:prstGeom>
          <a:noFill/>
        </p:spPr>
        <p:txBody>
          <a:bodyPr wrap="square" rtlCol="0">
            <a:spAutoFit/>
            <a:scene3d>
              <a:camera prst="orthographicFront">
                <a:rot lat="0" lon="1800000" rev="600000"/>
              </a:camera>
              <a:lightRig rig="threePt" dir="t"/>
            </a:scene3d>
          </a:bodyPr>
          <a:lstStyle/>
          <a:p>
            <a:r>
              <a:rPr lang="ar-JO" sz="3200" b="1" spc="-150" dirty="0">
                <a:solidFill>
                  <a:srgbClr val="8E0019"/>
                </a:solidFill>
                <a:latin typeface="Arial" panose="020B0604020202020204" pitchFamily="34" charset="0"/>
                <a:cs typeface="Arial" panose="020B0604020202020204" pitchFamily="34" charset="0"/>
              </a:rPr>
              <a:t>روما</a:t>
            </a:r>
            <a:endParaRPr lang="en-US" sz="3200" b="1" spc="-150" dirty="0">
              <a:solidFill>
                <a:srgbClr val="8E0019"/>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55A0BEB-FCE4-C009-8B6C-876FE61C3112}"/>
              </a:ext>
            </a:extLst>
          </p:cNvPr>
          <p:cNvSpPr txBox="1"/>
          <p:nvPr/>
        </p:nvSpPr>
        <p:spPr>
          <a:xfrm>
            <a:off x="2786771" y="5298573"/>
            <a:ext cx="2034015" cy="584775"/>
          </a:xfrm>
          <a:prstGeom prst="rect">
            <a:avLst/>
          </a:prstGeom>
          <a:noFill/>
        </p:spPr>
        <p:txBody>
          <a:bodyPr wrap="square" rtlCol="0">
            <a:spAutoFit/>
            <a:scene3d>
              <a:camera prst="orthographicFront">
                <a:rot lat="0" lon="1800000" rev="600000"/>
              </a:camera>
              <a:lightRig rig="threePt" dir="t"/>
            </a:scene3d>
          </a:bodyPr>
          <a:lstStyle/>
          <a:p>
            <a:r>
              <a:rPr lang="ar-JO" sz="3200" b="1" spc="-150" dirty="0">
                <a:latin typeface="Arial" panose="020B0604020202020204" pitchFamily="34" charset="0"/>
                <a:cs typeface="Arial" panose="020B0604020202020204" pitchFamily="34" charset="0"/>
              </a:rPr>
              <a:t>قيصرية</a:t>
            </a:r>
            <a:endParaRPr lang="en-US" sz="3200" b="1" spc="-15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C4E087A-4815-3AF3-7278-892FDF0D14E1}"/>
              </a:ext>
            </a:extLst>
          </p:cNvPr>
          <p:cNvSpPr txBox="1"/>
          <p:nvPr/>
        </p:nvSpPr>
        <p:spPr>
          <a:xfrm>
            <a:off x="5153454" y="4860449"/>
            <a:ext cx="2034015" cy="584775"/>
          </a:xfrm>
          <a:prstGeom prst="rect">
            <a:avLst/>
          </a:prstGeom>
          <a:noFill/>
        </p:spPr>
        <p:txBody>
          <a:bodyPr wrap="square" rtlCol="0">
            <a:spAutoFit/>
            <a:scene3d>
              <a:camera prst="orthographicFront">
                <a:rot lat="0" lon="1800000" rev="600000"/>
              </a:camera>
              <a:lightRig rig="threePt" dir="t"/>
            </a:scene3d>
          </a:bodyPr>
          <a:lstStyle/>
          <a:p>
            <a:r>
              <a:rPr lang="ar-JO" sz="3200" b="1" spc="-150" dirty="0">
                <a:latin typeface="Arial" panose="020B0604020202020204" pitchFamily="34" charset="0"/>
                <a:cs typeface="Arial" panose="020B0604020202020204" pitchFamily="34" charset="0"/>
              </a:rPr>
              <a:t>أنطاكية</a:t>
            </a:r>
            <a:endParaRPr lang="en-US" sz="3200" b="1" spc="-15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2BAE4F9-6C06-B249-DD46-AD441DAC1C92}"/>
              </a:ext>
            </a:extLst>
          </p:cNvPr>
          <p:cNvSpPr txBox="1"/>
          <p:nvPr/>
        </p:nvSpPr>
        <p:spPr>
          <a:xfrm>
            <a:off x="6253508" y="2780928"/>
            <a:ext cx="2566964" cy="769441"/>
          </a:xfrm>
          <a:prstGeom prst="rect">
            <a:avLst/>
          </a:prstGeom>
          <a:noFill/>
        </p:spPr>
        <p:txBody>
          <a:bodyPr wrap="square" rtlCol="0">
            <a:spAutoFit/>
          </a:bodyPr>
          <a:lstStyle/>
          <a:p>
            <a:r>
              <a:rPr lang="ar-JO" sz="4400" b="1" spc="-150" dirty="0">
                <a:solidFill>
                  <a:srgbClr val="8E0019"/>
                </a:solidFill>
                <a:latin typeface="Arial" panose="020B0604020202020204" pitchFamily="34" charset="0"/>
                <a:cs typeface="Arial" panose="020B0604020202020204" pitchFamily="34" charset="0"/>
              </a:rPr>
              <a:t>أقصى الأرض</a:t>
            </a:r>
            <a:endParaRPr lang="en-US" sz="4400" b="1" spc="-150" dirty="0">
              <a:solidFill>
                <a:srgbClr val="8E0019"/>
              </a:solidFill>
              <a:latin typeface="Arial" panose="020B0604020202020204" pitchFamily="34" charset="0"/>
              <a:cs typeface="Arial" panose="020B0604020202020204" pitchFamily="34" charset="0"/>
            </a:endParaRPr>
          </a:p>
        </p:txBody>
      </p:sp>
      <p:sp>
        <p:nvSpPr>
          <p:cNvPr id="12" name="Right Arrow 11">
            <a:extLst>
              <a:ext uri="{FF2B5EF4-FFF2-40B4-BE49-F238E27FC236}">
                <a16:creationId xmlns:a16="http://schemas.microsoft.com/office/drawing/2014/main" id="{FB5685A9-8385-E4CF-500B-CEBCCC47BDDF}"/>
              </a:ext>
            </a:extLst>
          </p:cNvPr>
          <p:cNvSpPr/>
          <p:nvPr/>
        </p:nvSpPr>
        <p:spPr bwMode="auto">
          <a:xfrm>
            <a:off x="179512" y="3002084"/>
            <a:ext cx="6408712" cy="2011680"/>
          </a:xfrm>
          <a:prstGeom prst="rightArrow">
            <a:avLst>
              <a:gd name="adj1" fmla="val 50000"/>
              <a:gd name="adj2" fmla="val 66457"/>
            </a:avLst>
          </a:prstGeom>
          <a:solidFill>
            <a:srgbClr val="FFCA96"/>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B3972D0-8905-3714-74BA-385F2495F758}"/>
              </a:ext>
            </a:extLst>
          </p:cNvPr>
          <p:cNvSpPr txBox="1"/>
          <p:nvPr/>
        </p:nvSpPr>
        <p:spPr>
          <a:xfrm>
            <a:off x="197796" y="3645024"/>
            <a:ext cx="2566964" cy="707886"/>
          </a:xfrm>
          <a:prstGeom prst="rect">
            <a:avLst/>
          </a:prstGeom>
          <a:noFill/>
        </p:spPr>
        <p:txBody>
          <a:bodyPr wrap="square" rtlCol="0">
            <a:spAutoFit/>
          </a:bodyPr>
          <a:lstStyle/>
          <a:p>
            <a:r>
              <a:rPr lang="ar-JO" sz="4000" b="1" spc="-150" dirty="0">
                <a:solidFill>
                  <a:srgbClr val="8E0019"/>
                </a:solidFill>
                <a:latin typeface="Arial" panose="020B0604020202020204" pitchFamily="34" charset="0"/>
                <a:cs typeface="Arial" panose="020B0604020202020204" pitchFamily="34" charset="0"/>
              </a:rPr>
              <a:t>أورشليم</a:t>
            </a:r>
            <a:endParaRPr lang="en-US" sz="4000" b="1" spc="-150" dirty="0">
              <a:solidFill>
                <a:srgbClr val="8E0019"/>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082B01D3-B717-2D10-E2A0-265B713BA72A}"/>
              </a:ext>
            </a:extLst>
          </p:cNvPr>
          <p:cNvSpPr txBox="1"/>
          <p:nvPr/>
        </p:nvSpPr>
        <p:spPr>
          <a:xfrm>
            <a:off x="2699792" y="3645024"/>
            <a:ext cx="3263153" cy="707886"/>
          </a:xfrm>
          <a:prstGeom prst="rect">
            <a:avLst/>
          </a:prstGeom>
          <a:noFill/>
        </p:spPr>
        <p:txBody>
          <a:bodyPr wrap="square" rtlCol="0">
            <a:spAutoFit/>
          </a:bodyPr>
          <a:lstStyle/>
          <a:p>
            <a:r>
              <a:rPr lang="ar-JO" sz="4000" b="1" spc="-150" dirty="0">
                <a:solidFill>
                  <a:srgbClr val="8E0019"/>
                </a:solidFill>
                <a:latin typeface="Arial" panose="020B0604020202020204" pitchFamily="34" charset="0"/>
                <a:cs typeface="Arial" panose="020B0604020202020204" pitchFamily="34" charset="0"/>
              </a:rPr>
              <a:t>اليهودية والسامرة</a:t>
            </a:r>
            <a:endParaRPr lang="en-US" sz="4000" b="1" spc="-150" dirty="0">
              <a:solidFill>
                <a:srgbClr val="8E001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91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ul’s third missionary journey.&lt;br/&gt;1. Paul sets out from Antioch in Syria with Timothy in 53AD, and revisits the believers in Galatia and Phrygia. (Acts 18:23)&lt;br/&gt;2. When Paul arrives in Ephesus, he prays with the new believers and they are filled with the Holy Spirit. Paul and Timothy make Ephesus their base for the next three years (53-56AD). (Acts 19:1-10)&lt;br/&gt;3. Paul falls foul of Demetrius – a silversmith who makes images of the goddess Artemis. (Acts 19:23-41) After a riot, Paul is forced to leave for Troas before sailing on to Macedonia. (Acts 20:1)&lt;br/&gt;4. After encouraging the believers in Philippi, Paul turns south and visits Achaia, where he stays over the winter of 56/57AD in Corinth. (Acts 20:2-3)&lt;br/&gt;5. Paul plans to sail from Corinth directly to Jerusalem, but he hears of a Jewish plot to kill him on board the ship, so he alters his plans and returns overland through Macedonia. (Acts 20:3-4)&lt;br/&gt;6. Paul’s travelling companions go on ahead to Troas. But Paul stays in Philippi for the Passover festival before sailing from Neapolis to join the others in Troas. (Acts 20:5-6)&lt;br/&gt;7. Paul walks overland to Assos, before continuing across the Aegean Sea to Mitylene on the island of Lesbos. The next evening they anchor off Chios. Then they cross over to Samos and arrive at Miletus, where Paul meets the elders from Ephesus. (Acts 20:13-16)&lt;br/&gt;8. Paul sails over to Cos, then on to Rhodes and Patara. (Acts 21:1)&lt;br/&gt;9. In Patara, Paul and his companions board a ship sailing to Phoenicia. They sail south of Cyprus and reach Tyre. (Acts 21:2-3)&lt;br/&gt;10. The believers in Tyre warn Paul of opposition in Jerusalem, but after praying with them on the beach, Paul sets sail for Ptolemais. (Acts 21:4-7) He then travels on to Caesarea, where he stays with Philip and receives a word of knowledge that he will be arrested in Jerusalem. (Acts  21:8-14)&lt;br/&gt;11. Paul sets off for Jerusalem, accompanied by Luke and some believers from Caesarea. They arrive in Jerusalem in the early autumn of 57AD. (Acts 21:15-19) – Slide 5">
            <a:extLst>
              <a:ext uri="{FF2B5EF4-FFF2-40B4-BE49-F238E27FC236}">
                <a16:creationId xmlns:a16="http://schemas.microsoft.com/office/drawing/2014/main" id="{B49DE77C-0BE0-844A-BE70-617DCD541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61558"/>
            <a:ext cx="9101137" cy="68258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8C08A1-4353-B8A5-90B8-AEA0B8F81564}"/>
              </a:ext>
            </a:extLst>
          </p:cNvPr>
          <p:cNvSpPr>
            <a:spLocks noGrp="1"/>
          </p:cNvSpPr>
          <p:nvPr>
            <p:ph type="title"/>
          </p:nvPr>
        </p:nvSpPr>
        <p:spPr>
          <a:xfrm>
            <a:off x="1" y="6237312"/>
            <a:ext cx="9174882" cy="648072"/>
          </a:xfrm>
          <a:solidFill>
            <a:schemeClr val="tx1"/>
          </a:solidFill>
        </p:spPr>
        <p:txBody>
          <a:bodyPr/>
          <a:lstStyle/>
          <a:p>
            <a:r>
              <a:rPr lang="ar-SA" sz="4000" b="1" dirty="0"/>
              <a:t>الرحلة التبشيرية الثالثة</a:t>
            </a:r>
            <a:endParaRPr lang="en-US" sz="4000" b="1" dirty="0"/>
          </a:p>
        </p:txBody>
      </p:sp>
    </p:spTree>
    <p:extLst>
      <p:ext uri="{BB962C8B-B14F-4D97-AF65-F5344CB8AC3E}">
        <p14:creationId xmlns:p14="http://schemas.microsoft.com/office/powerpoint/2010/main" val="32515088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38101" y="-3175"/>
            <a:ext cx="9070975" cy="1143000"/>
          </a:xfrm>
          <a:solidFill>
            <a:schemeClr val="bg1"/>
          </a:solidFill>
        </p:spPr>
        <p:txBody>
          <a:bodyPr/>
          <a:lstStyle/>
          <a:p>
            <a:pPr rtl="1"/>
            <a:r>
              <a:rPr lang="ar-JO" dirty="0">
                <a:solidFill>
                  <a:schemeClr val="tx1"/>
                </a:solidFill>
              </a:rPr>
              <a:t>أ</a:t>
            </a:r>
            <a:r>
              <a:rPr lang="ar-SA" dirty="0">
                <a:solidFill>
                  <a:schemeClr val="tx1"/>
                </a:solidFill>
              </a:rPr>
              <a:t>عمال</a:t>
            </a:r>
            <a:r>
              <a:rPr lang="ar-JO" dirty="0">
                <a:solidFill>
                  <a:schemeClr val="tx1"/>
                </a:solidFill>
              </a:rPr>
              <a:t> 18: 23-28</a:t>
            </a:r>
            <a:endParaRPr lang="en-TH" dirty="0">
              <a:solidFill>
                <a:schemeClr val="tx1"/>
              </a:solidFill>
            </a:endParaRP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1340768"/>
            <a:ext cx="8850087" cy="5517231"/>
          </a:xfrm>
        </p:spPr>
        <p:txBody>
          <a:bodyPr/>
          <a:lstStyle/>
          <a:p>
            <a:pPr marL="0" indent="0" algn="r">
              <a:buNone/>
            </a:pPr>
            <a:r>
              <a:rPr lang="ar-JO" dirty="0">
                <a:solidFill>
                  <a:schemeClr val="tx1"/>
                </a:solidFill>
              </a:rPr>
              <a:t>23 وبعدما صرف زماناً خرج واجتاز بالتتابع في كورة غلاطية وفريجية يشدد جميع التلاميذ 24 ثم أقبل إلى أفسس يهودي اسمه أبلوس، إسكندري الجنس رجل فصيح مقتدر في الكتب 25 كان هذا خبيراً في طريق الرب، وكان وهو حار بالروح يتكلم ويعلم بتدقيق ما يختص بالرب عارفاً معمودية يوحنا فقط 26 وابتدأ هذا يجاهر في المجمع، فلما سمعه أكيلا وبريسكلا أخذاه إليهما، وشرحا له طريق الرب بأكثر تدقيق 27 وإذ كان يريد أن يجتاز إلى أخائية، كتب الإخوة إلى التلاميذ يحضونهم أن يقبلوه. فلما جاء ساعد كثيراً بالنعمة الذين كانوا قد آمنوا 28 لأنه كان باشتداد يفحم اليهود جهراً، مبينا بالكتب أن يسوع هو المسيح.</a:t>
            </a:r>
          </a:p>
          <a:p>
            <a:pPr marL="0" indent="0" algn="r">
              <a:buNone/>
            </a:pPr>
            <a:endParaRPr lang="en-US" dirty="0">
              <a:solidFill>
                <a:schemeClr val="tx1"/>
              </a:solidFill>
            </a:endParaRPr>
          </a:p>
        </p:txBody>
      </p:sp>
    </p:spTree>
    <p:extLst>
      <p:ext uri="{BB962C8B-B14F-4D97-AF65-F5344CB8AC3E}">
        <p14:creationId xmlns:p14="http://schemas.microsoft.com/office/powerpoint/2010/main" val="23451236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930E-E13A-3641-B22C-689794C60CEF}"/>
              </a:ext>
            </a:extLst>
          </p:cNvPr>
          <p:cNvSpPr>
            <a:spLocks noGrp="1"/>
          </p:cNvSpPr>
          <p:nvPr>
            <p:ph type="title"/>
          </p:nvPr>
        </p:nvSpPr>
        <p:spPr/>
        <p:txBody>
          <a:bodyPr/>
          <a:lstStyle/>
          <a:p>
            <a:r>
              <a:rPr lang="ar-JO" dirty="0">
                <a:solidFill>
                  <a:srgbClr val="FFFF00"/>
                </a:solidFill>
              </a:rPr>
              <a:t>إنجيل غير مكتمل</a:t>
            </a:r>
            <a:endParaRPr lang="en-TH" dirty="0">
              <a:solidFill>
                <a:srgbClr val="FFFF00"/>
              </a:solidFill>
            </a:endParaRPr>
          </a:p>
        </p:txBody>
      </p:sp>
      <p:sp>
        <p:nvSpPr>
          <p:cNvPr id="3" name="Content Placeholder 2">
            <a:extLst>
              <a:ext uri="{FF2B5EF4-FFF2-40B4-BE49-F238E27FC236}">
                <a16:creationId xmlns:a16="http://schemas.microsoft.com/office/drawing/2014/main" id="{372743B7-2709-B649-97CC-9AA945DFF2CA}"/>
              </a:ext>
            </a:extLst>
          </p:cNvPr>
          <p:cNvSpPr>
            <a:spLocks noGrp="1"/>
          </p:cNvSpPr>
          <p:nvPr>
            <p:ph idx="1"/>
          </p:nvPr>
        </p:nvSpPr>
        <p:spPr/>
        <p:txBody>
          <a:bodyPr/>
          <a:lstStyle/>
          <a:p>
            <a:pPr algn="r" rtl="1"/>
            <a:r>
              <a:rPr lang="ar-JO" dirty="0"/>
              <a:t>أ</a:t>
            </a:r>
            <a:r>
              <a:rPr lang="ar-SA" dirty="0"/>
              <a:t>عمال</a:t>
            </a:r>
            <a:r>
              <a:rPr lang="ar-JO" dirty="0"/>
              <a:t> 18: 24-28</a:t>
            </a:r>
            <a:r>
              <a:rPr lang="en-TH" dirty="0"/>
              <a:t> </a:t>
            </a:r>
            <a:endParaRPr lang="ar-JO" dirty="0"/>
          </a:p>
          <a:p>
            <a:pPr algn="r" rtl="1"/>
            <a:r>
              <a:rPr lang="ar-JO" dirty="0"/>
              <a:t>كان لدى أبلوس معرفة بالكتب  لكن بدون إيمان بيسوع باعتباره المسيا</a:t>
            </a:r>
            <a:endParaRPr lang="en-TH" dirty="0"/>
          </a:p>
          <a:p>
            <a:pPr marL="0" indent="0">
              <a:buNone/>
            </a:pPr>
            <a:endParaRPr lang="en-TH" dirty="0"/>
          </a:p>
        </p:txBody>
      </p:sp>
    </p:spTree>
    <p:extLst>
      <p:ext uri="{BB962C8B-B14F-4D97-AF65-F5344CB8AC3E}">
        <p14:creationId xmlns:p14="http://schemas.microsoft.com/office/powerpoint/2010/main" val="28877072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8DCA-96AE-A143-954E-051623151660}"/>
              </a:ext>
            </a:extLst>
          </p:cNvPr>
          <p:cNvSpPr>
            <a:spLocks noGrp="1"/>
          </p:cNvSpPr>
          <p:nvPr>
            <p:ph type="title"/>
          </p:nvPr>
        </p:nvSpPr>
        <p:spPr/>
        <p:txBody>
          <a:bodyPr/>
          <a:lstStyle/>
          <a:p>
            <a:r>
              <a:rPr lang="ar-JO" dirty="0">
                <a:solidFill>
                  <a:schemeClr val="tx1"/>
                </a:solidFill>
              </a:rPr>
              <a:t>إنجيل غير مكتمل</a:t>
            </a:r>
            <a:endParaRPr lang="en-TH" dirty="0">
              <a:solidFill>
                <a:schemeClr val="tx1"/>
              </a:solidFill>
            </a:endParaRPr>
          </a:p>
        </p:txBody>
      </p:sp>
      <p:sp>
        <p:nvSpPr>
          <p:cNvPr id="3" name="Content Placeholder 2">
            <a:extLst>
              <a:ext uri="{FF2B5EF4-FFF2-40B4-BE49-F238E27FC236}">
                <a16:creationId xmlns:a16="http://schemas.microsoft.com/office/drawing/2014/main" id="{0327D889-E311-FC4D-9E8F-E9ADEE07CE95}"/>
              </a:ext>
            </a:extLst>
          </p:cNvPr>
          <p:cNvSpPr>
            <a:spLocks noGrp="1"/>
          </p:cNvSpPr>
          <p:nvPr>
            <p:ph idx="1"/>
          </p:nvPr>
        </p:nvSpPr>
        <p:spPr/>
        <p:txBody>
          <a:bodyPr/>
          <a:lstStyle/>
          <a:p>
            <a:pPr marL="0" indent="0" algn="r">
              <a:buNone/>
            </a:pPr>
            <a:r>
              <a:rPr lang="ar-JO" sz="4000" dirty="0">
                <a:solidFill>
                  <a:schemeClr val="tx1"/>
                </a:solidFill>
              </a:rPr>
              <a:t>عرف معمودية الماء للتوبة لكن ليس معمودية الروح للتجديد</a:t>
            </a:r>
            <a:r>
              <a:rPr lang="en-GB" sz="4000" dirty="0">
                <a:solidFill>
                  <a:schemeClr val="tx1"/>
                </a:solidFill>
              </a:rPr>
              <a:t> </a:t>
            </a:r>
          </a:p>
          <a:p>
            <a:pPr marL="0" indent="0" algn="r">
              <a:buNone/>
            </a:pPr>
            <a:r>
              <a:rPr lang="ar-JO" sz="3600" dirty="0">
                <a:solidFill>
                  <a:schemeClr val="tx1"/>
                </a:solidFill>
              </a:rPr>
              <a:t>— لويد جون أوجيلفي، تعليق الواعظ: أعمال، 2010</a:t>
            </a:r>
            <a:endParaRPr lang="en-TH" sz="2800" dirty="0"/>
          </a:p>
        </p:txBody>
      </p:sp>
    </p:spTree>
    <p:extLst>
      <p:ext uri="{BB962C8B-B14F-4D97-AF65-F5344CB8AC3E}">
        <p14:creationId xmlns:p14="http://schemas.microsoft.com/office/powerpoint/2010/main" val="11074005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ar-JO" sz="2000" b="1" dirty="0">
                <a:latin typeface="Arial" panose="020B0604020202020204" pitchFamily="34" charset="0"/>
                <a:cs typeface="Arial" panose="020B0604020202020204" pitchFamily="34" charset="0"/>
              </a:rPr>
              <a:t>خريطة توضح رحلة أبلوس من أفسس إلى أخائية</a:t>
            </a:r>
            <a:endParaRPr lang="en-US" sz="20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400110"/>
          </a:xfrm>
        </p:spPr>
        <p:txBody>
          <a:bodyPr/>
          <a:lstStyle/>
          <a:p>
            <a:pPr marL="342900" indent="-342900" defTabSz="914400" rtl="0" eaLnBrk="1" latinLnBrk="0" hangingPunct="1">
              <a:spcBef>
                <a:spcPts val="0"/>
              </a:spcBef>
              <a:buFont typeface="+mj-lt"/>
              <a:buNone/>
            </a:pPr>
            <a:r>
              <a:rPr lang="ar-JO" sz="2000" b="1" dirty="0">
                <a:latin typeface="Arial" panose="020B0604020202020204" pitchFamily="34" charset="0"/>
                <a:cs typeface="Arial" panose="020B0604020202020204" pitchFamily="34" charset="0"/>
              </a:rPr>
              <a:t>18: 27</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461665"/>
          </a:xfrm>
        </p:spPr>
        <p:txBody>
          <a:bodyPr/>
          <a:lstStyle/>
          <a:p>
            <a:r>
              <a:rPr lang="ar-JO" sz="2400" b="1" i="0" dirty="0">
                <a:latin typeface="Arial" panose="020B0604020202020204" pitchFamily="34" charset="0"/>
                <a:cs typeface="Arial" panose="020B0604020202020204" pitchFamily="34" charset="0"/>
              </a:rPr>
              <a:t>وإذ كان يريد أن يجتاز إلى أخائية كتب التلاميذ إلى الإخوة يحضونهم</a:t>
            </a:r>
            <a:endParaRPr lang="en-US" sz="2400" b="1" i="0" dirty="0">
              <a:latin typeface="Arial" panose="020B0604020202020204" pitchFamily="34" charset="0"/>
              <a:cs typeface="Arial" panose="020B0604020202020204" pitchFamily="34" charset="0"/>
            </a:endParaRPr>
          </a:p>
        </p:txBody>
      </p:sp>
      <p:sp>
        <p:nvSpPr>
          <p:cNvPr id="8" name="Text Box 13"/>
          <p:cNvSpPr txBox="1">
            <a:spLocks noChangeArrowheads="1"/>
          </p:cNvSpPr>
          <p:nvPr/>
        </p:nvSpPr>
        <p:spPr bwMode="auto">
          <a:xfrm rot="19254762">
            <a:off x="1088423" y="3275211"/>
            <a:ext cx="880370"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أخائية</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27088" y="3097081"/>
            <a:ext cx="1311578"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كورنثوس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8217490" y="3067464"/>
            <a:ext cx="912429" cy="34714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أفسس</a:t>
            </a:r>
            <a:endParaRPr kumimoji="0" lang="en-US" sz="2800" b="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0316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0" y="0"/>
            <a:ext cx="9144000" cy="590550"/>
          </a:xfrm>
          <a:noFill/>
        </p:spPr>
        <p:txBody>
          <a:bodyPr/>
          <a:lstStyle/>
          <a:p>
            <a:pPr rtl="1"/>
            <a:r>
              <a:rPr lang="ar-JO" dirty="0">
                <a:solidFill>
                  <a:schemeClr val="tx1"/>
                </a:solidFill>
              </a:rPr>
              <a:t>أ</a:t>
            </a:r>
            <a:r>
              <a:rPr lang="ar-SA" dirty="0">
                <a:solidFill>
                  <a:schemeClr val="tx1"/>
                </a:solidFill>
              </a:rPr>
              <a:t>عمال</a:t>
            </a:r>
            <a:r>
              <a:rPr lang="en-TH" dirty="0">
                <a:solidFill>
                  <a:schemeClr val="tx1"/>
                </a:solidFill>
              </a:rPr>
              <a:t> </a:t>
            </a:r>
            <a:r>
              <a:rPr lang="ar-JO" dirty="0">
                <a:solidFill>
                  <a:schemeClr val="tx1"/>
                </a:solidFill>
              </a:rPr>
              <a:t>19: 1-10</a:t>
            </a:r>
            <a:r>
              <a:rPr lang="en-US" dirty="0">
                <a:solidFill>
                  <a:schemeClr val="tx1"/>
                </a:solidFill>
              </a:rPr>
              <a:t> </a:t>
            </a:r>
            <a:endParaRPr lang="en-TH" dirty="0">
              <a:solidFill>
                <a:schemeClr val="tx1"/>
              </a:solidFill>
            </a:endParaRP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980727"/>
            <a:ext cx="8964488" cy="5882299"/>
          </a:xfrm>
        </p:spPr>
        <p:txBody>
          <a:bodyPr/>
          <a:lstStyle/>
          <a:p>
            <a:pPr marL="0" indent="0" algn="r">
              <a:buNone/>
            </a:pPr>
            <a:r>
              <a:rPr lang="ar-SA" sz="2800" dirty="0">
                <a:solidFill>
                  <a:srgbClr val="000000"/>
                </a:solidFill>
              </a:rPr>
              <a:t>1 فحدث فيما كان أبلوس في كورنثوس، أن بولس بعد ما اجتاز في النواحي العالية جاء إلى أفسس فإذ وجد تلاميذ</a:t>
            </a:r>
            <a:r>
              <a:rPr lang="ar-JO" sz="2800" dirty="0">
                <a:solidFill>
                  <a:srgbClr val="000000"/>
                </a:solidFill>
              </a:rPr>
              <a:t> 2 </a:t>
            </a:r>
            <a:r>
              <a:rPr lang="ar-SA" sz="2800" dirty="0">
                <a:solidFill>
                  <a:srgbClr val="000000"/>
                </a:solidFill>
              </a:rPr>
              <a:t>قال لهم: هل قبلتم الروح القدس لما آمنتم؟ قالوا له: ولا سمعنا أنه يوجد الروح القدس</a:t>
            </a:r>
            <a:r>
              <a:rPr lang="ar-JO" sz="2800" dirty="0">
                <a:solidFill>
                  <a:srgbClr val="000000"/>
                </a:solidFill>
              </a:rPr>
              <a:t> 3 </a:t>
            </a:r>
            <a:r>
              <a:rPr lang="ar-SA" sz="2800" dirty="0">
                <a:solidFill>
                  <a:srgbClr val="000000"/>
                </a:solidFill>
              </a:rPr>
              <a:t>فقال لهم: فبماذا اعتمدتم؟ فقالوا: بمعمودية يوحنا.</a:t>
            </a:r>
            <a:r>
              <a:rPr lang="ar-JO" sz="2800" dirty="0">
                <a:solidFill>
                  <a:srgbClr val="000000"/>
                </a:solidFill>
              </a:rPr>
              <a:t> 4 </a:t>
            </a:r>
            <a:r>
              <a:rPr lang="ar-SA" sz="2800" dirty="0">
                <a:solidFill>
                  <a:srgbClr val="000000"/>
                </a:solidFill>
              </a:rPr>
              <a:t>فقال بولس: إن يوحنا عمد بمعمودية التوبة، قائلا</a:t>
            </a:r>
            <a:r>
              <a:rPr lang="ar-JO" sz="2800" dirty="0">
                <a:solidFill>
                  <a:srgbClr val="000000"/>
                </a:solidFill>
              </a:rPr>
              <a:t>ً</a:t>
            </a:r>
            <a:r>
              <a:rPr lang="ar-SA" sz="2800" dirty="0">
                <a:solidFill>
                  <a:srgbClr val="000000"/>
                </a:solidFill>
              </a:rPr>
              <a:t> للشعب أن يؤمنوا بالذي يأتي بعده أي بالمسيح يسوع</a:t>
            </a:r>
            <a:r>
              <a:rPr lang="ar-JO" sz="2800" dirty="0">
                <a:solidFill>
                  <a:srgbClr val="000000"/>
                </a:solidFill>
              </a:rPr>
              <a:t> 5 </a:t>
            </a:r>
            <a:r>
              <a:rPr lang="ar-SA" sz="2800" dirty="0">
                <a:solidFill>
                  <a:srgbClr val="000000"/>
                </a:solidFill>
              </a:rPr>
              <a:t>فلما سمعوا اعتمدوا باسم الرب يسوع.</a:t>
            </a:r>
            <a:r>
              <a:rPr lang="ar-JO" sz="2800" dirty="0">
                <a:solidFill>
                  <a:srgbClr val="000000"/>
                </a:solidFill>
              </a:rPr>
              <a:t> 6 </a:t>
            </a:r>
            <a:r>
              <a:rPr lang="ar-SA" sz="2800" dirty="0">
                <a:solidFill>
                  <a:srgbClr val="000000"/>
                </a:solidFill>
              </a:rPr>
              <a:t>ولما وضع بولس يديه عليهم حل الروح القدس عليهم، فطفقوا يتكلمون بلغات ويتنبأون</a:t>
            </a:r>
            <a:r>
              <a:rPr lang="ar-JO" sz="2800" dirty="0">
                <a:solidFill>
                  <a:srgbClr val="000000"/>
                </a:solidFill>
              </a:rPr>
              <a:t> 7 </a:t>
            </a:r>
            <a:r>
              <a:rPr lang="ar-SA" sz="2800" dirty="0">
                <a:solidFill>
                  <a:srgbClr val="000000"/>
                </a:solidFill>
              </a:rPr>
              <a:t>وكان جميع الرجال نحو اثني عشر</a:t>
            </a:r>
            <a:r>
              <a:rPr lang="ar-JO" sz="2800" dirty="0">
                <a:solidFill>
                  <a:srgbClr val="000000"/>
                </a:solidFill>
              </a:rPr>
              <a:t> 8 </a:t>
            </a:r>
            <a:r>
              <a:rPr lang="ar-SA" sz="2800" dirty="0">
                <a:solidFill>
                  <a:srgbClr val="000000"/>
                </a:solidFill>
              </a:rPr>
              <a:t>ثم دخل المجمع وكان يجاهر مدة ثلاثة أشهر محاجا</a:t>
            </a:r>
            <a:r>
              <a:rPr lang="ar-JO" sz="2800" dirty="0">
                <a:solidFill>
                  <a:srgbClr val="000000"/>
                </a:solidFill>
              </a:rPr>
              <a:t>ً</a:t>
            </a:r>
            <a:r>
              <a:rPr lang="ar-SA" sz="2800" dirty="0">
                <a:solidFill>
                  <a:srgbClr val="000000"/>
                </a:solidFill>
              </a:rPr>
              <a:t> ومقنعا</a:t>
            </a:r>
            <a:r>
              <a:rPr lang="ar-JO" sz="2800" dirty="0">
                <a:solidFill>
                  <a:srgbClr val="000000"/>
                </a:solidFill>
              </a:rPr>
              <a:t>ً</a:t>
            </a:r>
            <a:r>
              <a:rPr lang="ar-SA" sz="2800" dirty="0">
                <a:solidFill>
                  <a:srgbClr val="000000"/>
                </a:solidFill>
              </a:rPr>
              <a:t> فيما يختص بملكوت الله.</a:t>
            </a:r>
            <a:r>
              <a:rPr lang="ar-JO" sz="2800" dirty="0">
                <a:solidFill>
                  <a:srgbClr val="000000"/>
                </a:solidFill>
              </a:rPr>
              <a:t> 9 </a:t>
            </a:r>
            <a:r>
              <a:rPr lang="ar-SA" sz="2800" dirty="0">
                <a:solidFill>
                  <a:srgbClr val="000000"/>
                </a:solidFill>
              </a:rPr>
              <a:t>ولما كان قوم يتقسون ولا يقنعون، شاتمين الطريق أمام الجمهور، اعتزل عنهم وأفرز التلاميذ، محاجا</a:t>
            </a:r>
            <a:r>
              <a:rPr lang="ar-JO" sz="2800" dirty="0">
                <a:solidFill>
                  <a:srgbClr val="000000"/>
                </a:solidFill>
              </a:rPr>
              <a:t>ً</a:t>
            </a:r>
            <a:r>
              <a:rPr lang="ar-SA" sz="2800" dirty="0">
                <a:solidFill>
                  <a:srgbClr val="000000"/>
                </a:solidFill>
              </a:rPr>
              <a:t> كل يوم في مدرسة إنسان اسمه تيرانس</a:t>
            </a:r>
            <a:r>
              <a:rPr lang="ar-JO" sz="2800" dirty="0">
                <a:solidFill>
                  <a:srgbClr val="000000"/>
                </a:solidFill>
              </a:rPr>
              <a:t> 10 </a:t>
            </a:r>
            <a:r>
              <a:rPr lang="ar-SA" sz="2800" dirty="0">
                <a:solidFill>
                  <a:srgbClr val="000000"/>
                </a:solidFill>
              </a:rPr>
              <a:t>وكان ذلك مدة سنتين حتى سمع كلمة الرب يسوع جميع الساكنين في أسيا، من يهود ويونانيين.</a:t>
            </a:r>
            <a:endParaRPr lang="en-US" sz="2800" dirty="0">
              <a:solidFill>
                <a:srgbClr val="000000"/>
              </a:solidFill>
            </a:endParaRPr>
          </a:p>
        </p:txBody>
      </p:sp>
    </p:spTree>
    <p:extLst>
      <p:ext uri="{BB962C8B-B14F-4D97-AF65-F5344CB8AC3E}">
        <p14:creationId xmlns:p14="http://schemas.microsoft.com/office/powerpoint/2010/main" val="1949488381"/>
      </p:ext>
    </p:extLst>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5BE8C40B-17BC-4E9D-9CE2-E0B7688F8EBD}" vid="{0FEFE8E6-F0AF-49A8-ABBE-92D8C6E4B0D9}"/>
    </a:ext>
  </a:extLst>
</a:theme>
</file>

<file path=ppt/theme/theme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23926</TotalTime>
  <Words>12232</Words>
  <Application>Microsoft Macintosh PowerPoint</Application>
  <PresentationFormat>On-screen Show (4:3)</PresentationFormat>
  <Paragraphs>1175</Paragraphs>
  <Slides>175</Slides>
  <Notes>140</Notes>
  <HiddenSlides>0</HiddenSlides>
  <MMClips>2</MMClips>
  <ScaleCrop>false</ScaleCrop>
  <HeadingPairs>
    <vt:vector size="6" baseType="variant">
      <vt:variant>
        <vt:lpstr>Fonts Used</vt:lpstr>
      </vt:variant>
      <vt:variant>
        <vt:i4>15</vt:i4>
      </vt:variant>
      <vt:variant>
        <vt:lpstr>Theme</vt:lpstr>
      </vt:variant>
      <vt:variant>
        <vt:i4>32</vt:i4>
      </vt:variant>
      <vt:variant>
        <vt:lpstr>Slide Titles</vt:lpstr>
      </vt:variant>
      <vt:variant>
        <vt:i4>175</vt:i4>
      </vt:variant>
    </vt:vector>
  </HeadingPairs>
  <TitlesOfParts>
    <vt:vector size="222" baseType="lpstr">
      <vt:lpstr>26</vt:lpstr>
      <vt:lpstr>BONES</vt:lpstr>
      <vt:lpstr>ＭＳ Ｐゴシック</vt:lpstr>
      <vt:lpstr>Osaka</vt:lpstr>
      <vt:lpstr>Times</vt:lpstr>
      <vt:lpstr>Arial</vt:lpstr>
      <vt:lpstr>Calibri</vt:lpstr>
      <vt:lpstr>Chalkduster</vt:lpstr>
      <vt:lpstr>Comic Sans MS</vt:lpstr>
      <vt:lpstr>Helvetica</vt:lpstr>
      <vt:lpstr>Monotype Sorts</vt:lpstr>
      <vt:lpstr>Symbol</vt:lpstr>
      <vt:lpstr>Tahoma</vt:lpstr>
      <vt:lpstr>Times New Roman</vt:lpstr>
      <vt:lpstr>Wingdings</vt:lpstr>
      <vt:lpstr>Strategic</vt:lpstr>
      <vt:lpstr>4_Default Design</vt:lpstr>
      <vt:lpstr>5_Default Design</vt:lpstr>
      <vt:lpstr>3_Beam</vt:lpstr>
      <vt:lpstr>6_Blank Presentation</vt:lpstr>
      <vt:lpstr>50_Blank Presentation</vt:lpstr>
      <vt:lpstr>PhotoCompanion</vt:lpstr>
      <vt:lpstr>51_Blank Presentation</vt:lpstr>
      <vt:lpstr>Office Theme</vt:lpstr>
      <vt:lpstr>untitled 1</vt:lpstr>
      <vt:lpstr>11_Office Theme</vt:lpstr>
      <vt:lpstr>Default Design</vt:lpstr>
      <vt:lpstr>19_Blank Presentation</vt:lpstr>
      <vt:lpstr>17_Blank Presentation</vt:lpstr>
      <vt:lpstr>Textured</vt:lpstr>
      <vt:lpstr>Orbit</vt:lpstr>
      <vt:lpstr>3_Soaring</vt:lpstr>
      <vt:lpstr>49_Blank Presentation</vt:lpstr>
      <vt:lpstr>8_Strategic</vt:lpstr>
      <vt:lpstr>7_Office Theme</vt:lpstr>
      <vt:lpstr>5_Strategic</vt:lpstr>
      <vt:lpstr>9_Strategic</vt:lpstr>
      <vt:lpstr>10_Office Theme</vt:lpstr>
      <vt:lpstr>1_Strategic</vt:lpstr>
      <vt:lpstr>1_Lock And Key</vt:lpstr>
      <vt:lpstr>14_Default Design</vt:lpstr>
      <vt:lpstr>6_Office Theme</vt:lpstr>
      <vt:lpstr>Lock And Key</vt:lpstr>
      <vt:lpstr>1_Blank Presentation</vt:lpstr>
      <vt:lpstr>52_Blank Presentation</vt:lpstr>
      <vt:lpstr>16_Default Design</vt:lpstr>
      <vt:lpstr>53_Blank Presentation</vt:lpstr>
      <vt:lpstr>PowerPoint Presentation</vt:lpstr>
      <vt:lpstr>الكلمة المفتاحية</vt:lpstr>
      <vt:lpstr>الموضوع الرئيسي</vt:lpstr>
      <vt:lpstr>الآية المفتاحية</vt:lpstr>
      <vt:lpstr>التلخيص والتطبيق</vt:lpstr>
      <vt:lpstr>بيان الملكوت</vt:lpstr>
      <vt:lpstr>العهد</vt:lpstr>
      <vt:lpstr>الفداء</vt:lpstr>
      <vt:lpstr>النبوة (رب، إله) </vt:lpstr>
      <vt:lpstr>جدول السفر</vt:lpstr>
      <vt:lpstr>أعمال الرسل</vt:lpstr>
      <vt:lpstr>كن شاهداً</vt:lpstr>
      <vt:lpstr>وقفة ( دور )الشاهد</vt:lpstr>
      <vt:lpstr>لماذا يجب أن  نشهد؟؟</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الفكرة الرئيسية للسفر</vt:lpstr>
      <vt:lpstr> ما هو دورك في خطة الله التي بدأها في تاريخ الكنيسة المبكر؟</vt:lpstr>
      <vt:lpstr>PowerPoint Presentation</vt:lpstr>
      <vt:lpstr> أعمال الرسل 17 </vt:lpstr>
      <vt:lpstr>PowerPoint Presentation</vt:lpstr>
      <vt:lpstr>2. "الزخم الأوروبي"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18 </vt:lpstr>
      <vt:lpstr>3. "الزخم الأسيوي"</vt:lpstr>
      <vt:lpstr>أعمال 18</vt:lpstr>
      <vt:lpstr>هذه عينة مجانية من العرض التقديمي لأعمال الرسل 18 من موقع صورة مرافقة للكتاب المقدس، لشراء المجلد كاملاً قم بزيارة  https://www.bibleplaces.com/اعمال/  يعد كتاب صورة مرافقة للكتاب المقدس مصدراً غنياً بالصور لطلاب دراسة الكتاب المقدس والمعلمين والباحثين. كما يقوم أمين المكتبة بتخزين الرفوف بأكبر عدد ممكن من المواد المناسبة، فقد حاولنا توفير مجموعة واسعة من الصور. هدفنا هو أن تجد في هذه المكتبة كل ما تبحث عنه.  للمزيد من التفاصيل (لهذه الشريحة ولكل شريحة) أنظر إلى قسم الملاحظات أدناه  </vt:lpstr>
      <vt:lpstr>وبعد هذا مضى بولس من أثينا وجاء إلى كورنثوس</vt:lpstr>
      <vt:lpstr>وبعد هذا مضى بولس من أثينا</vt:lpstr>
      <vt:lpstr>وبعد هذا مضى بولس من أثينا</vt:lpstr>
      <vt:lpstr>وبعد هذا مضى بولس من أثينا وجاء إلى كورنثوس</vt:lpstr>
      <vt:lpstr>وبعد هذا مضى بولس من أثينا وجاء إلى كورنثوس</vt:lpstr>
      <vt:lpstr>وبعد هذا مضى بولس من أثينا وجاء إلى كورنثوس</vt:lpstr>
      <vt:lpstr>فوجد يهودياً اسمه أكيلا بنطي الجنس</vt:lpstr>
      <vt:lpstr>لأن كلوديوس كان قد أمر أن يمضي جميع اليهود من رومية</vt:lpstr>
      <vt:lpstr>لأن كلوديوس كان قد أمر أن يمضي جميع اليهود من رومية</vt:lpstr>
      <vt:lpstr>كانا في صناعتهما خياميين</vt:lpstr>
      <vt:lpstr>وكان يحاج في المجمع كل سبت ويقنع يهوداً ويونانيين</vt:lpstr>
      <vt:lpstr>وكريسبس رئيس المجمع آمن بالرب مع جميع بيته</vt:lpstr>
      <vt:lpstr>PowerPoint Presentation</vt:lpstr>
      <vt:lpstr>PowerPoint Presentation</vt:lpstr>
      <vt:lpstr>ولما كان غالبون يتولى أخائية</vt:lpstr>
      <vt:lpstr>قام اليهود بنفس واحدة على بولس وأتوا به إلى كرسي الولاية</vt:lpstr>
      <vt:lpstr>قام اليهود بنفس واحدة على بولس وأتوا به إلى كرسي الولاية</vt:lpstr>
      <vt:lpstr>قام اليهود بنفس واحدة على بولس وأتوا به إلى كرسي الولاية</vt:lpstr>
      <vt:lpstr>إن هذا يستميل الناس أن يعبدوا الله بخلاف الناموس</vt:lpstr>
      <vt:lpstr>لو كان ظلماً أو خبثاً ردياً أيها اليهود لكنت بالحق قد احتملتكم</vt:lpstr>
      <vt:lpstr>لأني لست اشاء أن أكون قاضياً لهذه الأمور</vt:lpstr>
      <vt:lpstr>فطردهم من الكرسي</vt:lpstr>
      <vt:lpstr>بولس ... سافر في البحر إلى سورية ... بعد ما حلق رأسه في كنخريا</vt:lpstr>
      <vt:lpstr>فأقبل إلى أفسس</vt:lpstr>
      <vt:lpstr>PowerPoint Presentation</vt:lpstr>
      <vt:lpstr>فأقبل إلى أفسس</vt:lpstr>
      <vt:lpstr>PowerPoint Presentation</vt:lpstr>
      <vt:lpstr>ولما نزل في قيصرية</vt:lpstr>
      <vt:lpstr>ولما نزل في قيصرية صعد وسلم على الكنيسة</vt:lpstr>
      <vt:lpstr>ولما نزل في قيصرية صعد وسلم على الكنيسة ثم انحدر إلى أنطاكية</vt:lpstr>
      <vt:lpstr>وبعدما صرف زماناً خرج</vt:lpstr>
      <vt:lpstr>وبعدما صرف زماناً خرج واجتاز بالتتابع في كورة غلاطية وفريجية يشدد جميع التلاميذ.</vt:lpstr>
      <vt:lpstr>اجتاز بالتتابع في كورة غلاطية وفريجية يشدد جميع التلاميذ.</vt:lpstr>
      <vt:lpstr>ثم أقبل إلى أفسس يهودي اسمه أبلوس، إسكندري الجنس</vt:lpstr>
      <vt:lpstr>رجل فصيح</vt:lpstr>
      <vt:lpstr>فلما سمعه أكيلا وبريسكلا أخذاه إليهما</vt:lpstr>
      <vt:lpstr>فلما سمعه أكيلا وبريسكلا أخذاه إليهما</vt:lpstr>
      <vt:lpstr>وإذ كان يريد أن يجتاز إلى أخائية كتب التلاميذ إلى الإخوة يحضونهم</vt:lpstr>
      <vt:lpstr>لأنه كان باشتداد يفحم اليهود جهراً مبيناً بالكتب أن يسوع هو المسيح.</vt:lpstr>
      <vt:lpstr>PowerPoint Presentation</vt:lpstr>
      <vt:lpstr>PowerPoint Presentation</vt:lpstr>
      <vt:lpstr>PowerPoint Presentation</vt:lpstr>
      <vt:lpstr>Slides on  أعمال 19 </vt:lpstr>
      <vt:lpstr>إنجيل غير مكتمل إله لا يقارن</vt:lpstr>
      <vt:lpstr>PowerPoint Presentation</vt:lpstr>
      <vt:lpstr>PowerPoint Presentation</vt:lpstr>
      <vt:lpstr>PowerPoint Presentation</vt:lpstr>
      <vt:lpstr>PowerPoint Presentation</vt:lpstr>
      <vt:lpstr>أعمال ٨:١</vt:lpstr>
      <vt:lpstr>انتشار الإنجيل بحلول 100م</vt:lpstr>
      <vt:lpstr>PowerPoint Presentation</vt:lpstr>
      <vt:lpstr>PowerPoint Presentation</vt:lpstr>
      <vt:lpstr>يوم خمسين سعيد</vt:lpstr>
      <vt:lpstr>PowerPoint Presentation</vt:lpstr>
      <vt:lpstr>PowerPoint Presentation</vt:lpstr>
      <vt:lpstr>PowerPoint Presentation</vt:lpstr>
      <vt:lpstr>الرحلة التبشيرية الثالثة</vt:lpstr>
      <vt:lpstr>أعمال 18: 23-28</vt:lpstr>
      <vt:lpstr>إنجيل غير مكتمل</vt:lpstr>
      <vt:lpstr>إنجيل غير مكتمل</vt:lpstr>
      <vt:lpstr>وإذ كان يريد أن يجتاز إلى أخائية كتب التلاميذ إلى الإخوة يحضونهم</vt:lpstr>
      <vt:lpstr>أعمال 19: 1-10 </vt:lpstr>
      <vt:lpstr>PowerPoint Presentation</vt:lpstr>
      <vt:lpstr>إنجيل غير مكتمل</vt:lpstr>
      <vt:lpstr>PowerPoint Presentation</vt:lpstr>
      <vt:lpstr>إذا كنت قد تعمدت بالرش سابقاً فهل يجب أن أتعمد بالتغطيس الآن؟</vt:lpstr>
      <vt:lpstr>إذا كنت قد تعمدت بالرش سابقاً فهل يجب أن أتعمد بالتغطيس الآن؟</vt:lpstr>
      <vt:lpstr>إذا كنت قد تعمدت بالرش سابقاً فهل يجب أن أتعمد بالتغطيس الآن؟</vt:lpstr>
      <vt:lpstr>PowerPoint Presentation</vt:lpstr>
      <vt:lpstr>أعمال 19: 11-20</vt:lpstr>
      <vt:lpstr>PowerPoint Presentation</vt:lpstr>
      <vt:lpstr>PowerPoint Presentation</vt:lpstr>
      <vt:lpstr>PowerPoint Presentation</vt:lpstr>
      <vt:lpstr>إنجيل غير مكتمل</vt:lpstr>
      <vt:lpstr>إنجيل كامل</vt:lpstr>
      <vt:lpstr>PowerPoint Presentation</vt:lpstr>
      <vt:lpstr>PowerPoint Presentation</vt:lpstr>
      <vt:lpstr>PowerPoint Presentation</vt:lpstr>
      <vt:lpstr>Black</vt:lpstr>
      <vt:lpstr>أعمال الشغب السلمي</vt:lpstr>
      <vt:lpstr>6 كانون ثاني 2021 أعمال الشغب في الكابيتول</vt:lpstr>
      <vt:lpstr>6 كانون ثاني 2021 أعمال الشغب في الكابيتول</vt:lpstr>
      <vt:lpstr>أعمال الشغب في بورتلاند 2020</vt:lpstr>
      <vt:lpstr>USA 2020 Riots</vt:lpstr>
      <vt:lpstr>مينابوليس</vt:lpstr>
      <vt:lpstr>طوبى لصانعي السلام</vt:lpstr>
      <vt:lpstr>من يأتي بالسلام في المجتمع أكثر؟ المؤمنون أم غير المؤمنين بيسوع</vt:lpstr>
      <vt:lpstr>PowerPoint Presentation</vt:lpstr>
      <vt:lpstr>2. "الزخم الأوروبي"</vt:lpstr>
      <vt:lpstr>3. "الزخم الأسيوي"</vt:lpstr>
      <vt:lpstr>مقاومة الرسل في أعمال 16-19</vt:lpstr>
      <vt:lpstr>الجارية (أعمال 16: 16)</vt:lpstr>
      <vt:lpstr>الضرب والجلد (أعمال 16: 22)</vt:lpstr>
      <vt:lpstr>مقاومة الرسل في أعمال 16-19</vt:lpstr>
      <vt:lpstr>الرحلة التبشيرية الثالثة</vt:lpstr>
      <vt:lpstr>الرحلة التبشيرية الثالثة</vt:lpstr>
      <vt:lpstr>تقارير التطور</vt:lpstr>
      <vt:lpstr>الإطار: السلام</vt:lpstr>
      <vt:lpstr>PowerPoint Presentation</vt:lpstr>
      <vt:lpstr>فيديو أرطاميس (ديانا) (أعمال 19: 23-41)</vt:lpstr>
      <vt:lpstr>ديمتريوس صانع الأصنام هو من بدأ أعمال الشعب في أفسس ـــ وليس بولس المسالم (أعمال الرسل 19: 23-41)</vt:lpstr>
      <vt:lpstr>كانت أفسس عاصمة آسيا</vt:lpstr>
      <vt:lpstr>عاصمة الثقافة</vt:lpstr>
      <vt:lpstr>الطرق الرخامية</vt:lpstr>
      <vt:lpstr>أرطاميس المرأة العجيبة القديمة</vt:lpstr>
      <vt:lpstr>أرطاميس، آلهة الخصوبة</vt:lpstr>
      <vt:lpstr>عجائب الدنيا السبع للعالم القديم</vt:lpstr>
      <vt:lpstr>هيكل أرطاميس  في أفسس</vt:lpstr>
      <vt:lpstr>معبد ديانا (أرطاميس) في 2017</vt:lpstr>
      <vt:lpstr> مدرج أفسس  في أعمال 19: 29</vt:lpstr>
      <vt:lpstr>كاتب المدينة (أعمال 19: 35-41)</vt:lpstr>
      <vt:lpstr>المسيحيون = ضحايا الشغب  – وليسوا المحرضين على الشغب</vt:lpstr>
      <vt:lpstr>ياتي المؤمنون بالسلام في المجتمع</vt:lpstr>
      <vt:lpstr>تؤدي الوثنية إلى المشاكل</vt:lpstr>
      <vt:lpstr>ديانا (أرطاميس)  في أفسس</vt:lpstr>
      <vt:lpstr>كيف يمكنك أن تكون أميناً  لله في عالم الأصنام؟</vt:lpstr>
      <vt:lpstr>لم يتغير الكثير عبر الأجيال</vt:lpstr>
      <vt:lpstr>الوثنية في الحقيقة هي عبادة الذات</vt:lpstr>
      <vt:lpstr>الوثنية</vt:lpstr>
      <vt:lpstr>يؤدي الإنجيل إلى السلام</vt:lpstr>
      <vt:lpstr>دعونا نواصل الإعلان السلمي للإنجيل الذي ميز الكنيسة الأولى</vt:lpstr>
      <vt:lpstr>هل يمكن مصالحة هاتين؟</vt:lpstr>
      <vt:lpstr>من يأتي بالسلام في المجتمع أكثر؟ المؤمنون أم غير المؤمنين بيسوع</vt:lpstr>
      <vt:lpstr>الفكرة الرئيسية في أعمال الرسل 19: 21-41</vt:lpstr>
      <vt:lpstr>رئيس السلام (أش 9: 6)</vt:lpstr>
      <vt:lpstr>صانع الأوثان ديمتريوس هو الذي بدأ أعمال الشغب في أفسس، وليس بولس المسالم (اعمال ١٩: ٢٣-٤١).</vt:lpstr>
      <vt:lpstr>يؤدي الإنجيل إلى السلام</vt:lpstr>
      <vt:lpstr>مسابقة لوحة السلام</vt:lpstr>
      <vt:lpstr>Peace Picture Contest</vt:lpstr>
      <vt:lpstr>الرابح</vt:lpstr>
      <vt:lpstr>كيف نستبدل الأوثان بالسلام؟</vt:lpstr>
      <vt:lpstr>هو سلامنا</vt:lpstr>
      <vt:lpstr>هو سلامنا</vt:lpstr>
      <vt:lpstr>He is Our Peace</vt:lpstr>
      <vt:lpstr>PowerPoint Presentation</vt:lpstr>
      <vt:lpstr>وعظ العهد الجديد • BibleStudyDownloads.org</vt:lpstr>
      <vt:lpstr>PowerPoint Presentation</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512</cp:revision>
  <dcterms:created xsi:type="dcterms:W3CDTF">2009-02-04T00:08:16Z</dcterms:created>
  <dcterms:modified xsi:type="dcterms:W3CDTF">2024-02-25T05:55:53Z</dcterms:modified>
</cp:coreProperties>
</file>